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70" r:id="rId3"/>
    <p:sldId id="271" r:id="rId4"/>
    <p:sldId id="275" r:id="rId5"/>
    <p:sldId id="276" r:id="rId6"/>
    <p:sldId id="277" r:id="rId7"/>
    <p:sldId id="278" r:id="rId8"/>
    <p:sldId id="279" r:id="rId9"/>
    <p:sldId id="280" r:id="rId10"/>
    <p:sldId id="281" r:id="rId11"/>
    <p:sldId id="282" r:id="rId12"/>
    <p:sldId id="283" r:id="rId13"/>
    <p:sldId id="284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90DEE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08"/>
    <p:restoredTop sz="94602"/>
  </p:normalViewPr>
  <p:slideViewPr>
    <p:cSldViewPr snapToGrid="0" snapToObjects="1">
      <p:cViewPr varScale="1">
        <p:scale>
          <a:sx n="68" d="100"/>
          <a:sy n="68" d="100"/>
        </p:scale>
        <p:origin x="792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FD2F5B-94FB-FD44-B0A0-B99D4D06D3A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892182F-A0BF-C549-B7EE-682542DADEA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A4B9132-D7A3-F146-9BEF-5EA9C6409F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740343-0E67-4440-9F08-69C08C1CB026}" type="datetimeFigureOut">
              <a:rPr lang="en-US" smtClean="0"/>
              <a:t>7/19/2022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F89D06B-D949-4E42-ACA8-F3AD910D01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58AD876-0A12-6B4A-99E4-3D92E7A713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149181-6820-5E47-912F-208AFB3C73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11893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F72952-89AF-2043-AB5B-0FF2D70040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DFDF8AA-CDD9-A646-8200-C920DBED2FB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718992E-0151-7746-9396-3B748FCA06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740343-0E67-4440-9F08-69C08C1CB026}" type="datetimeFigureOut">
              <a:rPr lang="en-US" smtClean="0"/>
              <a:t>7/19/2022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CB73DAF-3964-9C41-99C2-409D99E647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D3C4ADC-BBB0-724F-81FF-D410D7C71F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149181-6820-5E47-912F-208AFB3C73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54637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6D9EF9E-25A8-CB49-B857-4417450488E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7C87011-AD6A-754F-AC68-9183BD21C0C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5F574E6-B2E3-314B-A615-EDBE0A88D6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740343-0E67-4440-9F08-69C08C1CB026}" type="datetimeFigureOut">
              <a:rPr lang="en-US" smtClean="0"/>
              <a:t>7/19/2022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B820FDA-DA26-DB4B-B52B-0D8722E766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FD6C1C9-2646-234E-9CAC-3A687AC022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149181-6820-5E47-912F-208AFB3C73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86322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36B848-54E0-DA44-8AD2-DF0BD6B9D9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EAE6E51-52CA-3F4D-917A-425252E9E2D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CD55675-0290-0941-99D4-630ACE133C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740343-0E67-4440-9F08-69C08C1CB026}" type="datetimeFigureOut">
              <a:rPr lang="en-US" smtClean="0"/>
              <a:t>7/19/2022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7F1052C-9F30-A844-A364-0E7D9967F6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F31ADC6-FB6F-4046-841B-2FF0E7DE8D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149181-6820-5E47-912F-208AFB3C73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04729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9CC550-7A16-0F4D-9BBB-2F7F4941C0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7B582BC-F6D5-2944-BBDA-CC21F3D1326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3BD38DB-65DA-E543-9D9D-6EC20F013F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740343-0E67-4440-9F08-69C08C1CB026}" type="datetimeFigureOut">
              <a:rPr lang="en-US" smtClean="0"/>
              <a:t>7/19/2022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F3E6710-65AD-C347-8289-A829E8036C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3C63C8B-5730-1946-8970-B59C5C4D62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149181-6820-5E47-912F-208AFB3C73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94597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538C3E-F4AE-5F4A-9026-1AC653F3E1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3AC11BD-5473-974B-8196-7E8400063F4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CDCF28D-3504-7C47-9DEC-632EE0A8E62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0F0D8AF-EE52-A44F-8F01-2C8B88419C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740343-0E67-4440-9F08-69C08C1CB026}" type="datetimeFigureOut">
              <a:rPr lang="en-US" smtClean="0"/>
              <a:t>7/19/2022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A2EE667-3E50-A24E-B2AD-E90A1D739E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9E31C78-3C53-3141-B325-857E21DE14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149181-6820-5E47-912F-208AFB3C73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09433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CE2BBD-419A-CF4D-B8A5-2BB03E67B3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D8DC7DB-D4BE-2D4F-AE6D-74454B27CCE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0B055D3-A5E7-B348-97DA-3B89D0A8252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58E27FE-7397-D04E-837A-AF2DC6DAE3B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6F4F8C8-9171-2E4D-A7C6-6E7214C2B7C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C71441D-FE99-234E-BFAB-7A9DC6772C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740343-0E67-4440-9F08-69C08C1CB026}" type="datetimeFigureOut">
              <a:rPr lang="en-US" smtClean="0"/>
              <a:t>7/19/2022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BD702C9-7A5D-5D4D-9301-93D8B8A03A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2DAFA2D-D3A2-8E47-997C-47A0293E2D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149181-6820-5E47-912F-208AFB3C73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71023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45B410-2B6A-634B-AB2C-4194B85985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EFA2A60-8D5F-CC45-AE17-F88E1E003C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740343-0E67-4440-9F08-69C08C1CB026}" type="datetimeFigureOut">
              <a:rPr lang="en-US" smtClean="0"/>
              <a:t>7/19/2022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1E7C1ED-673F-3343-8940-A966C1AA63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8B37B63-F46C-A14F-89A4-5BFB4A6213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149181-6820-5E47-912F-208AFB3C73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09620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CF7C27C-7EB3-5E49-8142-1794853999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740343-0E67-4440-9F08-69C08C1CB026}" type="datetimeFigureOut">
              <a:rPr lang="en-US" smtClean="0"/>
              <a:t>7/19/2022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A9745E0-EE87-AF43-A8E4-BD3B2076E6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F8E55FE-3AEF-E14D-B77E-09DD66A142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149181-6820-5E47-912F-208AFB3C73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77069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61EDFA-CA88-3F4C-9DC8-E04CE86459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B8D0633-2DA5-B24A-98A9-3560BB55DEA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401F700-38DA-7444-ACCD-938AC255AE3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C87607D-BF7F-484A-A0E6-3FFAF3B060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740343-0E67-4440-9F08-69C08C1CB026}" type="datetimeFigureOut">
              <a:rPr lang="en-US" smtClean="0"/>
              <a:t>7/19/2022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366D74B-E482-DB4A-8E31-3B15725D7B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60CF6B4-C5B3-F54A-8774-79BD924C21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149181-6820-5E47-912F-208AFB3C73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47203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7575B2-3C71-8847-B352-B513DF1294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50592ED-3E90-9C4C-9444-64D31F475E3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7B7FCA8-38D0-CC47-AAED-FE5E40FA719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54E5B25-6FE7-3644-8809-473E835CD4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740343-0E67-4440-9F08-69C08C1CB026}" type="datetimeFigureOut">
              <a:rPr lang="en-US" smtClean="0"/>
              <a:t>7/19/2022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2063200-53B4-9B40-B0B8-48EE1B2AB2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E6E2472-B1E1-1240-90C6-CADE0E794B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149181-6820-5E47-912F-208AFB3C73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87982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C4D81CD-2EDE-BB41-857B-221AE8258E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ABD284E-3353-814F-901A-73999A4DE91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951902D-0563-4545-86CC-8607B72E13E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740343-0E67-4440-9F08-69C08C1CB026}" type="datetimeFigureOut">
              <a:rPr lang="en-US" smtClean="0"/>
              <a:t>7/19/2022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707005A-4E92-0047-8D79-133F036A47B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EADBFD1-ECBE-974A-B874-9C5520307FC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149181-6820-5E47-912F-208AFB3C73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92661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0A2A31B6-561F-454E-AFD7-AC0B09E43F3A}"/>
              </a:ext>
            </a:extLst>
          </p:cNvPr>
          <p:cNvGrpSpPr/>
          <p:nvPr/>
        </p:nvGrpSpPr>
        <p:grpSpPr>
          <a:xfrm>
            <a:off x="1358877" y="804349"/>
            <a:ext cx="9474245" cy="9334501"/>
            <a:chOff x="1358871" y="361948"/>
            <a:chExt cx="9474245" cy="9334501"/>
          </a:xfrm>
        </p:grpSpPr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278FC67C-9A27-0444-88E4-9A5CDA2F46D2}"/>
                </a:ext>
              </a:extLst>
            </p:cNvPr>
            <p:cNvGrpSpPr/>
            <p:nvPr/>
          </p:nvGrpSpPr>
          <p:grpSpPr>
            <a:xfrm>
              <a:off x="1358871" y="361948"/>
              <a:ext cx="9474245" cy="9334501"/>
              <a:chOff x="1358871" y="361948"/>
              <a:chExt cx="9474245" cy="9334501"/>
            </a:xfrm>
          </p:grpSpPr>
          <p:sp>
            <p:nvSpPr>
              <p:cNvPr id="9" name="Oval 8">
                <a:extLst>
                  <a:ext uri="{FF2B5EF4-FFF2-40B4-BE49-F238E27FC236}">
                    <a16:creationId xmlns:a16="http://schemas.microsoft.com/office/drawing/2014/main" id="{3F71EA3D-D90F-5345-ABAB-88CED0A1AB84}"/>
                  </a:ext>
                </a:extLst>
              </p:cNvPr>
              <p:cNvSpPr/>
              <p:nvPr/>
            </p:nvSpPr>
            <p:spPr>
              <a:xfrm>
                <a:off x="1681162" y="614362"/>
                <a:ext cx="8829675" cy="8829675"/>
              </a:xfrm>
              <a:prstGeom prst="ellipse">
                <a:avLst/>
              </a:prstGeom>
              <a:solidFill>
                <a:srgbClr val="FEAAA9">
                  <a:alpha val="69804"/>
                </a:srgbClr>
              </a:solidFill>
              <a:ln>
                <a:solidFill>
                  <a:srgbClr val="FEAAA9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8E453BF2-6B14-0546-A235-F2B380C357C6}"/>
                  </a:ext>
                </a:extLst>
              </p:cNvPr>
              <p:cNvSpPr txBox="1"/>
              <p:nvPr/>
            </p:nvSpPr>
            <p:spPr>
              <a:xfrm>
                <a:off x="3452805" y="2078050"/>
                <a:ext cx="5286375" cy="110799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th-TH" sz="6600" b="1" dirty="0">
                    <a:effectLst>
                      <a:outerShdw blurRad="50800" dist="50800" dir="5400000" sx="98000" sy="98000" algn="ctr" rotWithShape="0">
                        <a:srgbClr val="000000">
                          <a:alpha val="43137"/>
                        </a:srgbClr>
                      </a:outerShdw>
                      <a:reflection endPos="0" dir="5400000" sy="-100000" algn="bl" rotWithShape="0"/>
                    </a:effectLst>
                    <a:latin typeface="TH Sarabun New" panose="020B0500040200020003" pitchFamily="34" charset="-34"/>
                    <a:cs typeface="TH Sarabun New" panose="020B0500040200020003" pitchFamily="34" charset="-34"/>
                  </a:rPr>
                  <a:t>หน่วยการเรียนรู้ที่ ๘</a:t>
                </a:r>
                <a:endParaRPr lang="en-US" sz="6600" b="1" dirty="0">
                  <a:effectLst>
                    <a:outerShdw blurRad="50800" dist="50800" dir="5400000" sx="98000" sy="98000" algn="ctr" rotWithShape="0">
                      <a:srgbClr val="000000">
                        <a:alpha val="43137"/>
                      </a:srgbClr>
                    </a:outerShdw>
                    <a:reflection endPos="0" dir="5400000" sy="-100000" algn="bl" rotWithShape="0"/>
                  </a:effectLst>
                  <a:latin typeface="TH Sarabun New" panose="020B0500040200020003" pitchFamily="34" charset="-34"/>
                  <a:cs typeface="TH Sarabun New" panose="020B0500040200020003" pitchFamily="34" charset="-34"/>
                </a:endParaRPr>
              </a:p>
            </p:txBody>
          </p:sp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5CA9AF5A-DE78-4A4C-958F-E5F459CF94A9}"/>
                  </a:ext>
                </a:extLst>
              </p:cNvPr>
              <p:cNvSpPr txBox="1"/>
              <p:nvPr/>
            </p:nvSpPr>
            <p:spPr>
              <a:xfrm>
                <a:off x="1358871" y="4352052"/>
                <a:ext cx="9474245" cy="101566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th-TH" sz="6000" b="1" dirty="0">
                    <a:effectLst>
                      <a:outerShdw blurRad="50800" dist="50800" dir="5400000" algn="ctr" rotWithShape="0">
                        <a:srgbClr val="000000">
                          <a:alpha val="70000"/>
                        </a:srgbClr>
                      </a:outerShdw>
                    </a:effectLst>
                    <a:latin typeface="TH Sarabun New" panose="020B0500040200020003" pitchFamily="34" charset="-34"/>
                    <a:cs typeface="TH Sarabun New" panose="020B0500040200020003" pitchFamily="34" charset="-34"/>
                  </a:rPr>
                  <a:t>“ประเภทของนิทานพื้นบ้าน”</a:t>
                </a:r>
                <a:endParaRPr lang="en-US" sz="6000" b="1" dirty="0">
                  <a:effectLst>
                    <a:outerShdw blurRad="50800" dist="50800" dir="5400000" algn="ctr" rotWithShape="0">
                      <a:srgbClr val="000000">
                        <a:alpha val="70000"/>
                      </a:srgbClr>
                    </a:outerShdw>
                  </a:effectLst>
                  <a:latin typeface="TH Sarabun New" panose="020B0500040200020003" pitchFamily="34" charset="-34"/>
                  <a:cs typeface="TH Sarabun New" panose="020B0500040200020003" pitchFamily="34" charset="-34"/>
                </a:endParaRPr>
              </a:p>
            </p:txBody>
          </p:sp>
          <p:sp>
            <p:nvSpPr>
              <p:cNvPr id="12" name="Oval 11">
                <a:extLst>
                  <a:ext uri="{FF2B5EF4-FFF2-40B4-BE49-F238E27FC236}">
                    <a16:creationId xmlns:a16="http://schemas.microsoft.com/office/drawing/2014/main" id="{7DF26174-C296-384E-A555-09BAA276E3E1}"/>
                  </a:ext>
                </a:extLst>
              </p:cNvPr>
              <p:cNvSpPr/>
              <p:nvPr/>
            </p:nvSpPr>
            <p:spPr>
              <a:xfrm>
                <a:off x="1428745" y="361948"/>
                <a:ext cx="9334501" cy="9334501"/>
              </a:xfrm>
              <a:prstGeom prst="ellipse">
                <a:avLst/>
              </a:prstGeom>
              <a:noFill/>
              <a:ln>
                <a:solidFill>
                  <a:srgbClr val="FEAAA9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B5334753-966E-9E4F-B081-3FDBE6B6D048}"/>
                </a:ext>
              </a:extLst>
            </p:cNvPr>
            <p:cNvSpPr txBox="1"/>
            <p:nvPr/>
          </p:nvSpPr>
          <p:spPr>
            <a:xfrm>
              <a:off x="2088350" y="3320893"/>
              <a:ext cx="8015288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th-TH" sz="4800" b="1" dirty="0">
                  <a:effectLst>
                    <a:outerShdw blurRad="50800" dist="50800" dir="5400000" algn="ctr" rotWithShape="0">
                      <a:srgbClr val="000000">
                        <a:alpha val="70000"/>
                      </a:srgbClr>
                    </a:outerShdw>
                  </a:effectLst>
                  <a:latin typeface="TH Sarabun New" panose="020B0500040200020003" pitchFamily="34" charset="-34"/>
                  <a:cs typeface="TH Sarabun New" panose="020B0500040200020003" pitchFamily="34" charset="-34"/>
                </a:rPr>
                <a:t>(โดย คุณค</a:t>
              </a:r>
              <a:r>
                <a:rPr lang="th-TH" sz="4800" b="1" dirty="0" err="1">
                  <a:effectLst>
                    <a:outerShdw blurRad="50800" dist="50800" dir="5400000" algn="ctr" rotWithShape="0">
                      <a:srgbClr val="000000">
                        <a:alpha val="70000"/>
                      </a:srgbClr>
                    </a:outerShdw>
                  </a:effectLst>
                  <a:latin typeface="TH Sarabun New" panose="020B0500040200020003" pitchFamily="34" charset="-34"/>
                  <a:cs typeface="TH Sarabun New" panose="020B0500040200020003" pitchFamily="34" charset="-34"/>
                </a:rPr>
                <a:t>รูจ</a:t>
              </a:r>
              <a:r>
                <a:rPr lang="th-TH" sz="4800" b="1" dirty="0">
                  <a:effectLst>
                    <a:outerShdw blurRad="50800" dist="50800" dir="5400000" algn="ctr" rotWithShape="0">
                      <a:srgbClr val="000000">
                        <a:alpha val="70000"/>
                      </a:srgbClr>
                    </a:outerShdw>
                  </a:effectLst>
                  <a:latin typeface="TH Sarabun New" panose="020B0500040200020003" pitchFamily="34" charset="-34"/>
                  <a:cs typeface="TH Sarabun New" panose="020B0500040200020003" pitchFamily="34" charset="-34"/>
                </a:rPr>
                <a:t>ิระภา ตราโชว์)</a:t>
              </a:r>
              <a:endParaRPr lang="en-US" sz="4800" b="1" dirty="0">
                <a:effectLst>
                  <a:outerShdw blurRad="50800" dist="50800" dir="5400000" algn="ctr" rotWithShape="0">
                    <a:srgbClr val="000000">
                      <a:alpha val="70000"/>
                    </a:srgbClr>
                  </a:outerShdw>
                </a:effectLst>
                <a:latin typeface="TH Sarabun New" panose="020B0500040200020003" pitchFamily="34" charset="-34"/>
                <a:cs typeface="TH Sarabun New" panose="020B0500040200020003" pitchFamily="34" charset="-34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6955693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id="{2A2839F6-0636-CC4D-BB98-775CCEAC8277}"/>
              </a:ext>
            </a:extLst>
          </p:cNvPr>
          <p:cNvGrpSpPr/>
          <p:nvPr/>
        </p:nvGrpSpPr>
        <p:grpSpPr>
          <a:xfrm>
            <a:off x="692727" y="498764"/>
            <a:ext cx="10806546" cy="5860472"/>
            <a:chOff x="692727" y="498764"/>
            <a:chExt cx="10806546" cy="5860472"/>
          </a:xfrm>
        </p:grpSpPr>
        <p:sp>
          <p:nvSpPr>
            <p:cNvPr id="2" name="Rectangle 1">
              <a:extLst>
                <a:ext uri="{FF2B5EF4-FFF2-40B4-BE49-F238E27FC236}">
                  <a16:creationId xmlns:a16="http://schemas.microsoft.com/office/drawing/2014/main" id="{5B7C41C7-3A6C-0C45-8710-28A13A1D2D9C}"/>
                </a:ext>
              </a:extLst>
            </p:cNvPr>
            <p:cNvSpPr/>
            <p:nvPr/>
          </p:nvSpPr>
          <p:spPr>
            <a:xfrm>
              <a:off x="692727" y="498764"/>
              <a:ext cx="10806546" cy="5860472"/>
            </a:xfrm>
            <a:prstGeom prst="rect">
              <a:avLst/>
            </a:prstGeom>
            <a:solidFill>
              <a:srgbClr val="FFFFFF">
                <a:alpha val="94902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3A8A1EBD-E7C1-9348-BEB4-BDEBFACBFD15}"/>
                </a:ext>
              </a:extLst>
            </p:cNvPr>
            <p:cNvSpPr txBox="1"/>
            <p:nvPr/>
          </p:nvSpPr>
          <p:spPr>
            <a:xfrm>
              <a:off x="1227112" y="1961052"/>
              <a:ext cx="9520605" cy="193899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thaiDist"/>
              <a:r>
                <a:rPr lang="th-TH" sz="4000" b="1" dirty="0">
                  <a:latin typeface="TH Sarabun New" panose="020B0500040200020003" pitchFamily="34" charset="-34"/>
                  <a:cs typeface="TH Sarabun New" panose="020B0500040200020003" pitchFamily="34" charset="-34"/>
                </a:rPr>
                <a:t>	มีเนื้อหาเล่าเกี่ยวกับลักษณะนิสัยของสัตว์ เช่น สัตว์กตัญญู สัตว์ฉลาด สัตว์โง่ สัตว์เจ้าเล่ห์ จะมีลักษณะคล้ายกับนิทานอีส</a:t>
              </a:r>
              <a:r>
                <a:rPr lang="th-TH" sz="4000" b="1" dirty="0" err="1">
                  <a:latin typeface="TH Sarabun New" panose="020B0500040200020003" pitchFamily="34" charset="-34"/>
                  <a:cs typeface="TH Sarabun New" panose="020B0500040200020003" pitchFamily="34" charset="-34"/>
                </a:rPr>
                <a:t>ป</a:t>
              </a:r>
              <a:r>
                <a:rPr lang="th-TH" sz="4000" b="1" dirty="0">
                  <a:latin typeface="TH Sarabun New" panose="020B0500040200020003" pitchFamily="34" charset="-34"/>
                  <a:cs typeface="TH Sarabun New" panose="020B0500040200020003" pitchFamily="34" charset="-34"/>
                </a:rPr>
                <a:t> เช่น เรื่องกระต่ายกับหอย เรื่องจระเข้กับลิง</a:t>
              </a:r>
              <a:endParaRPr lang="en-US" sz="4000" b="1" dirty="0">
                <a:latin typeface="TH Sarabun New" panose="020B0500040200020003" pitchFamily="34" charset="-34"/>
                <a:cs typeface="TH Sarabun New" panose="020B0500040200020003" pitchFamily="34" charset="-34"/>
              </a:endParaRPr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4C81914F-F329-894A-BBFA-C1779D7A153C}"/>
              </a:ext>
            </a:extLst>
          </p:cNvPr>
          <p:cNvGrpSpPr/>
          <p:nvPr/>
        </p:nvGrpSpPr>
        <p:grpSpPr>
          <a:xfrm>
            <a:off x="0" y="439748"/>
            <a:ext cx="6400798" cy="1209822"/>
            <a:chOff x="-149197" y="1887228"/>
            <a:chExt cx="6400798" cy="1209822"/>
          </a:xfrm>
        </p:grpSpPr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A58B5DDA-447F-C54E-8FD5-507F6C551EC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29539" t="38154" r="20385" b="44205"/>
            <a:stretch/>
          </p:blipFill>
          <p:spPr>
            <a:xfrm>
              <a:off x="-149197" y="1887228"/>
              <a:ext cx="4206240" cy="1209822"/>
            </a:xfrm>
            <a:prstGeom prst="rect">
              <a:avLst/>
            </a:prstGeom>
          </p:spPr>
        </p:pic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4DA84E02-E868-4545-AAEF-C5BE048ECBC6}"/>
                </a:ext>
              </a:extLst>
            </p:cNvPr>
            <p:cNvSpPr txBox="1"/>
            <p:nvPr/>
          </p:nvSpPr>
          <p:spPr>
            <a:xfrm>
              <a:off x="300257" y="2198710"/>
              <a:ext cx="5951344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th-TH" sz="4400" b="1" dirty="0">
                  <a:latin typeface="TH Sarabun New" panose="020B0500040200020003" pitchFamily="34" charset="-34"/>
                  <a:cs typeface="TH Sarabun New" panose="020B0500040200020003" pitchFamily="34" charset="-34"/>
                </a:rPr>
                <a:t>นิทานเรื่องสัตว์ </a:t>
              </a:r>
              <a:endParaRPr lang="en-US" sz="4400" b="1" dirty="0">
                <a:latin typeface="TH Sarabun New" panose="020B0500040200020003" pitchFamily="34" charset="-34"/>
                <a:cs typeface="TH Sarabun New" panose="020B0500040200020003" pitchFamily="34" charset="-34"/>
              </a:endParaRPr>
            </a:p>
          </p:txBody>
        </p:sp>
      </p:grpSp>
      <p:pic>
        <p:nvPicPr>
          <p:cNvPr id="9" name="Picture 8">
            <a:extLst>
              <a:ext uri="{FF2B5EF4-FFF2-40B4-BE49-F238E27FC236}">
                <a16:creationId xmlns:a16="http://schemas.microsoft.com/office/drawing/2014/main" id="{D364D4A3-88D3-2E4A-89B9-02DFFFB7654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0376" y="4351998"/>
            <a:ext cx="4889500" cy="16637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4AB336C4-6A0D-CF40-A0D6-868F13D8506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13149" y="3263115"/>
            <a:ext cx="5098475" cy="28436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56922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id="{2A2839F6-0636-CC4D-BB98-775CCEAC8277}"/>
              </a:ext>
            </a:extLst>
          </p:cNvPr>
          <p:cNvGrpSpPr/>
          <p:nvPr/>
        </p:nvGrpSpPr>
        <p:grpSpPr>
          <a:xfrm>
            <a:off x="692727" y="498764"/>
            <a:ext cx="10806546" cy="5860472"/>
            <a:chOff x="692727" y="498764"/>
            <a:chExt cx="10806546" cy="5860472"/>
          </a:xfrm>
        </p:grpSpPr>
        <p:sp>
          <p:nvSpPr>
            <p:cNvPr id="2" name="Rectangle 1">
              <a:extLst>
                <a:ext uri="{FF2B5EF4-FFF2-40B4-BE49-F238E27FC236}">
                  <a16:creationId xmlns:a16="http://schemas.microsoft.com/office/drawing/2014/main" id="{5B7C41C7-3A6C-0C45-8710-28A13A1D2D9C}"/>
                </a:ext>
              </a:extLst>
            </p:cNvPr>
            <p:cNvSpPr/>
            <p:nvPr/>
          </p:nvSpPr>
          <p:spPr>
            <a:xfrm>
              <a:off x="692727" y="498764"/>
              <a:ext cx="10806546" cy="5860472"/>
            </a:xfrm>
            <a:prstGeom prst="rect">
              <a:avLst/>
            </a:prstGeom>
            <a:solidFill>
              <a:srgbClr val="FFFFFF">
                <a:alpha val="94902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3A8A1EBD-E7C1-9348-BEB4-BDEBFACBFD15}"/>
                </a:ext>
              </a:extLst>
            </p:cNvPr>
            <p:cNvSpPr txBox="1"/>
            <p:nvPr/>
          </p:nvSpPr>
          <p:spPr>
            <a:xfrm>
              <a:off x="4636062" y="1909909"/>
              <a:ext cx="6088086" cy="378565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thaiDist"/>
              <a:r>
                <a:rPr lang="th-TH" sz="4000" b="1" dirty="0">
                  <a:latin typeface="TH Sarabun New" panose="020B0500040200020003" pitchFamily="34" charset="-34"/>
                  <a:cs typeface="TH Sarabun New" panose="020B0500040200020003" pitchFamily="34" charset="-34"/>
                </a:rPr>
                <a:t>	มีเนื้อหาเกี่ยวกับผีหรือวิญญาณ ในนิทานไทยมีผีหลายประเภท เช่น ผีคนตาย ผีบ้านผีเรือน ผีประจำต้นไม้ ผีป่า ผีที่สิงอยู่ในร่างคน ฯลฯ เช่น เรื่องแม่นากพระโขนง เรื่องนางตะเคียน เรื่องนางตานี เรื่องผีปอบ ผีกระสือ ผีกระหัง ผีโพง</a:t>
              </a:r>
              <a:endParaRPr lang="en-US" sz="4000" b="1" dirty="0">
                <a:latin typeface="TH Sarabun New" panose="020B0500040200020003" pitchFamily="34" charset="-34"/>
                <a:cs typeface="TH Sarabun New" panose="020B0500040200020003" pitchFamily="34" charset="-34"/>
              </a:endParaRPr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4C81914F-F329-894A-BBFA-C1779D7A153C}"/>
              </a:ext>
            </a:extLst>
          </p:cNvPr>
          <p:cNvGrpSpPr/>
          <p:nvPr/>
        </p:nvGrpSpPr>
        <p:grpSpPr>
          <a:xfrm>
            <a:off x="0" y="439748"/>
            <a:ext cx="6428933" cy="1209822"/>
            <a:chOff x="-149197" y="1887228"/>
            <a:chExt cx="6428933" cy="1209822"/>
          </a:xfrm>
        </p:grpSpPr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A58B5DDA-447F-C54E-8FD5-507F6C551EC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29539" t="38154" r="20385" b="44205"/>
            <a:stretch/>
          </p:blipFill>
          <p:spPr>
            <a:xfrm>
              <a:off x="-149197" y="1887228"/>
              <a:ext cx="3699803" cy="1209822"/>
            </a:xfrm>
            <a:prstGeom prst="rect">
              <a:avLst/>
            </a:prstGeom>
          </p:spPr>
        </p:pic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4DA84E02-E868-4545-AAEF-C5BE048ECBC6}"/>
                </a:ext>
              </a:extLst>
            </p:cNvPr>
            <p:cNvSpPr txBox="1"/>
            <p:nvPr/>
          </p:nvSpPr>
          <p:spPr>
            <a:xfrm>
              <a:off x="328392" y="2173720"/>
              <a:ext cx="5951344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th-TH" sz="4400" b="1" dirty="0">
                  <a:latin typeface="TH Sarabun New" panose="020B0500040200020003" pitchFamily="34" charset="-34"/>
                  <a:cs typeface="TH Sarabun New" panose="020B0500040200020003" pitchFamily="34" charset="-34"/>
                </a:rPr>
                <a:t>นิทานเรื่องผี </a:t>
              </a:r>
              <a:endParaRPr lang="en-US" sz="4400" b="1" dirty="0">
                <a:latin typeface="TH Sarabun New" panose="020B0500040200020003" pitchFamily="34" charset="-34"/>
                <a:cs typeface="TH Sarabun New" panose="020B0500040200020003" pitchFamily="34" charset="-34"/>
              </a:endParaRPr>
            </a:p>
          </p:txBody>
        </p:sp>
      </p:grpSp>
      <p:pic>
        <p:nvPicPr>
          <p:cNvPr id="5" name="Picture 4">
            <a:extLst>
              <a:ext uri="{FF2B5EF4-FFF2-40B4-BE49-F238E27FC236}">
                <a16:creationId xmlns:a16="http://schemas.microsoft.com/office/drawing/2014/main" id="{697BFB83-29D3-D14E-B807-B25E43051D8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3269" r="24308"/>
          <a:stretch/>
        </p:blipFill>
        <p:spPr>
          <a:xfrm>
            <a:off x="477589" y="1736453"/>
            <a:ext cx="3953021" cy="39238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39948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id="{2A2839F6-0636-CC4D-BB98-775CCEAC8277}"/>
              </a:ext>
            </a:extLst>
          </p:cNvPr>
          <p:cNvGrpSpPr/>
          <p:nvPr/>
        </p:nvGrpSpPr>
        <p:grpSpPr>
          <a:xfrm>
            <a:off x="692727" y="498764"/>
            <a:ext cx="10806546" cy="5860472"/>
            <a:chOff x="692727" y="498764"/>
            <a:chExt cx="10806546" cy="5860472"/>
          </a:xfrm>
        </p:grpSpPr>
        <p:sp>
          <p:nvSpPr>
            <p:cNvPr id="2" name="Rectangle 1">
              <a:extLst>
                <a:ext uri="{FF2B5EF4-FFF2-40B4-BE49-F238E27FC236}">
                  <a16:creationId xmlns:a16="http://schemas.microsoft.com/office/drawing/2014/main" id="{5B7C41C7-3A6C-0C45-8710-28A13A1D2D9C}"/>
                </a:ext>
              </a:extLst>
            </p:cNvPr>
            <p:cNvSpPr/>
            <p:nvPr/>
          </p:nvSpPr>
          <p:spPr>
            <a:xfrm>
              <a:off x="692727" y="498764"/>
              <a:ext cx="10806546" cy="5860472"/>
            </a:xfrm>
            <a:prstGeom prst="rect">
              <a:avLst/>
            </a:prstGeom>
            <a:solidFill>
              <a:srgbClr val="FFFFFF">
                <a:alpha val="94902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3A8A1EBD-E7C1-9348-BEB4-BDEBFACBFD15}"/>
                </a:ext>
              </a:extLst>
            </p:cNvPr>
            <p:cNvSpPr txBox="1"/>
            <p:nvPr/>
          </p:nvSpPr>
          <p:spPr>
            <a:xfrm>
              <a:off x="1241181" y="2032383"/>
              <a:ext cx="6285034" cy="378565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thaiDist"/>
              <a:r>
                <a:rPr lang="th-TH" sz="4000" b="1" dirty="0">
                  <a:latin typeface="TH Sarabun New" panose="020B0500040200020003" pitchFamily="34" charset="-34"/>
                  <a:cs typeface="TH Sarabun New" panose="020B0500040200020003" pitchFamily="34" charset="-34"/>
                </a:rPr>
                <a:t>	มักมีเนื้อหาสนุกสนาน สร้างความตลกขบขันให้แก่ผู้ที่ได้ฟัง อาจใช้แนวคิดเรื่องความฉลาด ความโง่ ความเกียจคร้าน เพศ คนพิการ ผู้มีสถานะสูงในสังคม และคนต่างถิ่นหรือต่างชาติ มาสร้างเป็นมุกตลก เช่น เรื่องศรี</a:t>
              </a:r>
              <a:r>
                <a:rPr lang="th-TH" sz="4000" b="1" dirty="0" err="1">
                  <a:latin typeface="TH Sarabun New" panose="020B0500040200020003" pitchFamily="34" charset="-34"/>
                  <a:cs typeface="TH Sarabun New" panose="020B0500040200020003" pitchFamily="34" charset="-34"/>
                </a:rPr>
                <a:t>ธนญ</a:t>
              </a:r>
              <a:r>
                <a:rPr lang="th-TH" sz="4000" b="1" dirty="0">
                  <a:latin typeface="TH Sarabun New" panose="020B0500040200020003" pitchFamily="34" charset="-34"/>
                  <a:cs typeface="TH Sarabun New" panose="020B0500040200020003" pitchFamily="34" charset="-34"/>
                </a:rPr>
                <a:t>ชัย เรื่องเปาะเนกับเมาะเน</a:t>
              </a:r>
              <a:endParaRPr lang="en-US" sz="4000" b="1" dirty="0">
                <a:latin typeface="TH Sarabun New" panose="020B0500040200020003" pitchFamily="34" charset="-34"/>
                <a:cs typeface="TH Sarabun New" panose="020B0500040200020003" pitchFamily="34" charset="-34"/>
              </a:endParaRPr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4C81914F-F329-894A-BBFA-C1779D7A153C}"/>
              </a:ext>
            </a:extLst>
          </p:cNvPr>
          <p:cNvGrpSpPr/>
          <p:nvPr/>
        </p:nvGrpSpPr>
        <p:grpSpPr>
          <a:xfrm>
            <a:off x="0" y="439748"/>
            <a:ext cx="6644071" cy="1209822"/>
            <a:chOff x="-149197" y="1887228"/>
            <a:chExt cx="6644071" cy="1209822"/>
          </a:xfrm>
        </p:grpSpPr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A58B5DDA-447F-C54E-8FD5-507F6C551EC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29539" t="38154" r="20385" b="44205"/>
            <a:stretch/>
          </p:blipFill>
          <p:spPr>
            <a:xfrm>
              <a:off x="-149197" y="1887228"/>
              <a:ext cx="4206240" cy="1209822"/>
            </a:xfrm>
            <a:prstGeom prst="rect">
              <a:avLst/>
            </a:prstGeom>
          </p:spPr>
        </p:pic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4DA84E02-E868-4545-AAEF-C5BE048ECBC6}"/>
                </a:ext>
              </a:extLst>
            </p:cNvPr>
            <p:cNvSpPr txBox="1"/>
            <p:nvPr/>
          </p:nvSpPr>
          <p:spPr>
            <a:xfrm>
              <a:off x="543530" y="2169222"/>
              <a:ext cx="5951344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th-TH" sz="4400" b="1" dirty="0">
                  <a:latin typeface="TH Sarabun New" panose="020B0500040200020003" pitchFamily="34" charset="-34"/>
                  <a:cs typeface="TH Sarabun New" panose="020B0500040200020003" pitchFamily="34" charset="-34"/>
                </a:rPr>
                <a:t>นิทานมุกตลก </a:t>
              </a:r>
              <a:endParaRPr lang="en-US" sz="4400" b="1" dirty="0">
                <a:latin typeface="TH Sarabun New" panose="020B0500040200020003" pitchFamily="34" charset="-34"/>
                <a:cs typeface="TH Sarabun New" panose="020B0500040200020003" pitchFamily="34" charset="-34"/>
              </a:endParaRPr>
            </a:p>
          </p:txBody>
        </p:sp>
      </p:grpSp>
      <p:pic>
        <p:nvPicPr>
          <p:cNvPr id="4" name="Picture 3">
            <a:extLst>
              <a:ext uri="{FF2B5EF4-FFF2-40B4-BE49-F238E27FC236}">
                <a16:creationId xmlns:a16="http://schemas.microsoft.com/office/drawing/2014/main" id="{CE48EE8C-5ECC-2B40-A32D-7BA96CB0ABE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59709"/>
          <a:stretch/>
        </p:blipFill>
        <p:spPr>
          <a:xfrm>
            <a:off x="7863840" y="1716392"/>
            <a:ext cx="3446585" cy="38608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12616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id="{2A2839F6-0636-CC4D-BB98-775CCEAC8277}"/>
              </a:ext>
            </a:extLst>
          </p:cNvPr>
          <p:cNvGrpSpPr/>
          <p:nvPr/>
        </p:nvGrpSpPr>
        <p:grpSpPr>
          <a:xfrm>
            <a:off x="692727" y="498764"/>
            <a:ext cx="10806546" cy="5860472"/>
            <a:chOff x="692727" y="498764"/>
            <a:chExt cx="10806546" cy="5860472"/>
          </a:xfrm>
        </p:grpSpPr>
        <p:sp>
          <p:nvSpPr>
            <p:cNvPr id="2" name="Rectangle 1">
              <a:extLst>
                <a:ext uri="{FF2B5EF4-FFF2-40B4-BE49-F238E27FC236}">
                  <a16:creationId xmlns:a16="http://schemas.microsoft.com/office/drawing/2014/main" id="{5B7C41C7-3A6C-0C45-8710-28A13A1D2D9C}"/>
                </a:ext>
              </a:extLst>
            </p:cNvPr>
            <p:cNvSpPr/>
            <p:nvPr/>
          </p:nvSpPr>
          <p:spPr>
            <a:xfrm>
              <a:off x="692727" y="498764"/>
              <a:ext cx="10806546" cy="5860472"/>
            </a:xfrm>
            <a:prstGeom prst="rect">
              <a:avLst/>
            </a:prstGeom>
            <a:solidFill>
              <a:srgbClr val="FFFFFF">
                <a:alpha val="94902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3A8A1EBD-E7C1-9348-BEB4-BDEBFACBFD15}"/>
                </a:ext>
              </a:extLst>
            </p:cNvPr>
            <p:cNvSpPr txBox="1"/>
            <p:nvPr/>
          </p:nvSpPr>
          <p:spPr>
            <a:xfrm>
              <a:off x="1193410" y="2151727"/>
              <a:ext cx="9805180" cy="255454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thaiDist"/>
              <a:r>
                <a:rPr lang="th-TH" sz="4000" b="1" dirty="0">
                  <a:latin typeface="TH Sarabun New" panose="020B0500040200020003" pitchFamily="34" charset="-34"/>
                  <a:cs typeface="TH Sarabun New" panose="020B0500040200020003" pitchFamily="34" charset="-34"/>
                </a:rPr>
                <a:t>	มีเนื้อหาเกี่ยวกับเรื่องที่กล่าวเกินจริง เช่น สิ่งที่ใหญ่โตอย่างเหลือเชื่อ ความสามารถพิเศษพลังมหาศาลอย่างเหลือเชื่อ และเหตุการณ์อันผิดวิสัยหรือเหตุบังเอิญอย่างเหลือเชื่อ เช่นเรื่องอ้ายง</a:t>
              </a:r>
              <a:r>
                <a:rPr lang="th-TH" sz="4000" b="1" dirty="0" err="1">
                  <a:latin typeface="TH Sarabun New" panose="020B0500040200020003" pitchFamily="34" charset="-34"/>
                  <a:cs typeface="TH Sarabun New" panose="020B0500040200020003" pitchFamily="34" charset="-34"/>
                </a:rPr>
                <a:t>้ม</a:t>
              </a:r>
              <a:r>
                <a:rPr lang="th-TH" sz="4000" b="1" dirty="0">
                  <a:latin typeface="TH Sarabun New" panose="020B0500040200020003" pitchFamily="34" charset="-34"/>
                  <a:cs typeface="TH Sarabun New" panose="020B0500040200020003" pitchFamily="34" charset="-34"/>
                </a:rPr>
                <a:t>ฟ้า เรื่องตะขาบใหญ่กินช้าง เรื่องอ้ายเจ็ดไห เรื่องนกสองฝูง</a:t>
              </a:r>
              <a:endParaRPr lang="en-US" sz="4000" b="1" dirty="0">
                <a:latin typeface="TH Sarabun New" panose="020B0500040200020003" pitchFamily="34" charset="-34"/>
                <a:cs typeface="TH Sarabun New" panose="020B0500040200020003" pitchFamily="34" charset="-34"/>
              </a:endParaRPr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4C81914F-F329-894A-BBFA-C1779D7A153C}"/>
              </a:ext>
            </a:extLst>
          </p:cNvPr>
          <p:cNvGrpSpPr/>
          <p:nvPr/>
        </p:nvGrpSpPr>
        <p:grpSpPr>
          <a:xfrm>
            <a:off x="0" y="439748"/>
            <a:ext cx="6386729" cy="1209822"/>
            <a:chOff x="-149197" y="1887228"/>
            <a:chExt cx="6386729" cy="1209822"/>
          </a:xfrm>
        </p:grpSpPr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A58B5DDA-447F-C54E-8FD5-507F6C551EC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29539" t="38154" r="20385" b="44205"/>
            <a:stretch/>
          </p:blipFill>
          <p:spPr>
            <a:xfrm>
              <a:off x="-149197" y="1887228"/>
              <a:ext cx="3699803" cy="1209822"/>
            </a:xfrm>
            <a:prstGeom prst="rect">
              <a:avLst/>
            </a:prstGeom>
          </p:spPr>
        </p:pic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4DA84E02-E868-4545-AAEF-C5BE048ECBC6}"/>
                </a:ext>
              </a:extLst>
            </p:cNvPr>
            <p:cNvSpPr txBox="1"/>
            <p:nvPr/>
          </p:nvSpPr>
          <p:spPr>
            <a:xfrm>
              <a:off x="286188" y="2173720"/>
              <a:ext cx="5951344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th-TH" sz="4400" b="1" dirty="0">
                  <a:latin typeface="TH Sarabun New" panose="020B0500040200020003" pitchFamily="34" charset="-34"/>
                  <a:cs typeface="TH Sarabun New" panose="020B0500040200020003" pitchFamily="34" charset="-34"/>
                </a:rPr>
                <a:t>นิทานเรื่องโม้ </a:t>
              </a:r>
              <a:endParaRPr lang="en-US" sz="4400" b="1" dirty="0">
                <a:latin typeface="TH Sarabun New" panose="020B0500040200020003" pitchFamily="34" charset="-34"/>
                <a:cs typeface="TH Sarabun New" panose="020B0500040200020003" pitchFamily="34" charset="-34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5948086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id="{2A2839F6-0636-CC4D-BB98-775CCEAC8277}"/>
              </a:ext>
            </a:extLst>
          </p:cNvPr>
          <p:cNvGrpSpPr/>
          <p:nvPr/>
        </p:nvGrpSpPr>
        <p:grpSpPr>
          <a:xfrm>
            <a:off x="692727" y="773722"/>
            <a:ext cx="10806546" cy="5585513"/>
            <a:chOff x="692727" y="773722"/>
            <a:chExt cx="10806546" cy="5585513"/>
          </a:xfrm>
        </p:grpSpPr>
        <p:sp>
          <p:nvSpPr>
            <p:cNvPr id="2" name="Rectangle 1">
              <a:extLst>
                <a:ext uri="{FF2B5EF4-FFF2-40B4-BE49-F238E27FC236}">
                  <a16:creationId xmlns:a16="http://schemas.microsoft.com/office/drawing/2014/main" id="{5B7C41C7-3A6C-0C45-8710-28A13A1D2D9C}"/>
                </a:ext>
              </a:extLst>
            </p:cNvPr>
            <p:cNvSpPr/>
            <p:nvPr/>
          </p:nvSpPr>
          <p:spPr>
            <a:xfrm>
              <a:off x="692727" y="773722"/>
              <a:ext cx="10806546" cy="5585513"/>
            </a:xfrm>
            <a:prstGeom prst="rect">
              <a:avLst/>
            </a:prstGeom>
            <a:solidFill>
              <a:srgbClr val="FFFFFF">
                <a:alpha val="94902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3A8A1EBD-E7C1-9348-BEB4-BDEBFACBFD15}"/>
                </a:ext>
              </a:extLst>
            </p:cNvPr>
            <p:cNvSpPr txBox="1"/>
            <p:nvPr/>
          </p:nvSpPr>
          <p:spPr>
            <a:xfrm>
              <a:off x="1683114" y="1680467"/>
              <a:ext cx="8825771" cy="415498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thaiDist"/>
              <a:r>
                <a:rPr lang="th-TH" sz="4400" b="1" dirty="0">
                  <a:latin typeface="TH Sarabun New" panose="020B0500040200020003" pitchFamily="34" charset="-34"/>
                  <a:cs typeface="TH Sarabun New" panose="020B0500040200020003" pitchFamily="34" charset="-34"/>
                </a:rPr>
                <a:t>	นิทานพื้นบ้านของไทยสามารถแบ่งได้หลายประเภท ตามลักษณะของเนื้อเรื่อง ลักษณะของตัวละคร รูปแบบของการเล่า ตลอดจนวัตถุประสงค์ของการเล่า เช่น ตำนานปรัมปรา นิทานมหัศจรรย์ นิทานชีวิต นิทานประจำถิ่น นิทานติสอนใจ นิทานอธิบายสาเหตุ นิทานเรื่องสัตว์ นิทานเรื่องผี นิทานมุกตลก และนิทานเรื่องโม้</a:t>
              </a:r>
              <a:endParaRPr lang="en-US" sz="4400" b="1" dirty="0">
                <a:latin typeface="TH Sarabun New" panose="020B0500040200020003" pitchFamily="34" charset="-34"/>
                <a:cs typeface="TH Sarabun New" panose="020B0500040200020003" pitchFamily="34" charset="-34"/>
              </a:endParaRPr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0D13011C-C094-2D4A-99BA-B6BB4974415F}"/>
              </a:ext>
            </a:extLst>
          </p:cNvPr>
          <p:cNvGrpSpPr/>
          <p:nvPr/>
        </p:nvGrpSpPr>
        <p:grpSpPr>
          <a:xfrm>
            <a:off x="-154745" y="366686"/>
            <a:ext cx="7403017" cy="972876"/>
            <a:chOff x="0" y="194742"/>
            <a:chExt cx="7403017" cy="972876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0874F2AD-8438-8A45-A79A-771649F71AC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0" y="194742"/>
              <a:ext cx="6850966" cy="972876"/>
            </a:xfrm>
            <a:prstGeom prst="rect">
              <a:avLst/>
            </a:prstGeom>
          </p:spPr>
        </p:pic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564EEC81-0E9D-7742-AEF1-1F2960FC0E20}"/>
                </a:ext>
              </a:extLst>
            </p:cNvPr>
            <p:cNvSpPr txBox="1"/>
            <p:nvPr/>
          </p:nvSpPr>
          <p:spPr>
            <a:xfrm>
              <a:off x="2086434" y="336623"/>
              <a:ext cx="5316583" cy="830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th-TH" sz="4800" b="1" dirty="0">
                  <a:latin typeface="TH Sarabun New" panose="020B0500040200020003" pitchFamily="34" charset="-34"/>
                  <a:cs typeface="TH Sarabun New" panose="020B0500040200020003" pitchFamily="34" charset="-34"/>
                </a:rPr>
                <a:t>ประเภทของนิทานพื้นบ้าน</a:t>
              </a:r>
              <a:endParaRPr lang="en-US" sz="4800" b="1" dirty="0">
                <a:latin typeface="TH Sarabun New" panose="020B0500040200020003" pitchFamily="34" charset="-34"/>
                <a:cs typeface="TH Sarabun New" panose="020B0500040200020003" pitchFamily="34" charset="-34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9583587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id="{2A2839F6-0636-CC4D-BB98-775CCEAC8277}"/>
              </a:ext>
            </a:extLst>
          </p:cNvPr>
          <p:cNvGrpSpPr/>
          <p:nvPr/>
        </p:nvGrpSpPr>
        <p:grpSpPr>
          <a:xfrm>
            <a:off x="692727" y="498764"/>
            <a:ext cx="10806546" cy="5860472"/>
            <a:chOff x="692727" y="498764"/>
            <a:chExt cx="10806546" cy="5860472"/>
          </a:xfrm>
        </p:grpSpPr>
        <p:sp>
          <p:nvSpPr>
            <p:cNvPr id="2" name="Rectangle 1">
              <a:extLst>
                <a:ext uri="{FF2B5EF4-FFF2-40B4-BE49-F238E27FC236}">
                  <a16:creationId xmlns:a16="http://schemas.microsoft.com/office/drawing/2014/main" id="{5B7C41C7-3A6C-0C45-8710-28A13A1D2D9C}"/>
                </a:ext>
              </a:extLst>
            </p:cNvPr>
            <p:cNvSpPr/>
            <p:nvPr/>
          </p:nvSpPr>
          <p:spPr>
            <a:xfrm>
              <a:off x="692727" y="498764"/>
              <a:ext cx="10806546" cy="5860472"/>
            </a:xfrm>
            <a:prstGeom prst="rect">
              <a:avLst/>
            </a:prstGeom>
            <a:solidFill>
              <a:srgbClr val="FFFFFF">
                <a:alpha val="94902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3A8A1EBD-E7C1-9348-BEB4-BDEBFACBFD15}"/>
                </a:ext>
              </a:extLst>
            </p:cNvPr>
            <p:cNvSpPr txBox="1"/>
            <p:nvPr/>
          </p:nvSpPr>
          <p:spPr>
            <a:xfrm>
              <a:off x="1064136" y="1841647"/>
              <a:ext cx="5407002" cy="440120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thaiDist"/>
              <a:r>
                <a:rPr lang="th-TH" sz="4000" b="1" dirty="0">
                  <a:latin typeface="TH Sarabun New" panose="020B0500040200020003" pitchFamily="34" charset="-34"/>
                  <a:cs typeface="TH Sarabun New" panose="020B0500040200020003" pitchFamily="34" charset="-34"/>
                </a:rPr>
                <a:t>	มีเนื้อหาเกี่ยวกับการกำเนิดโลก กำเนิดมนุษย์ สัตว์ พืช การเกิดปรากฏการณ์ทางธรรมชาติต่าง</a:t>
              </a:r>
              <a:r>
                <a:rPr lang="en-US" sz="4000" b="1" dirty="0">
                  <a:latin typeface="TH Sarabun New" panose="020B0500040200020003" pitchFamily="34" charset="-34"/>
                  <a:cs typeface="TH Sarabun New" panose="020B0500040200020003" pitchFamily="34" charset="-34"/>
                </a:rPr>
                <a:t> </a:t>
              </a:r>
              <a:r>
                <a:rPr lang="th-TH" sz="4000" b="1" dirty="0">
                  <a:latin typeface="TH Sarabun New" panose="020B0500040200020003" pitchFamily="34" charset="-34"/>
                  <a:cs typeface="TH Sarabun New" panose="020B0500040200020003" pitchFamily="34" charset="-34"/>
                </a:rPr>
                <a:t>ๆ เช่น จันทรคราส สุริยคราส ฟ้าแลบฟ้าร้อง และเนื้อหาเกี่ยวกับที่มาของพิธีกรรมศักดิ์สิทธิ์ เช่น ปูสังกะสา-ย่าสังกะสี </a:t>
              </a:r>
              <a:endParaRPr lang="en-US" sz="4000" b="1" dirty="0">
                <a:latin typeface="TH Sarabun New" panose="020B0500040200020003" pitchFamily="34" charset="-34"/>
                <a:cs typeface="TH Sarabun New" panose="020B0500040200020003" pitchFamily="34" charset="-34"/>
              </a:endParaRPr>
            </a:p>
            <a:p>
              <a:pPr algn="thaiDist"/>
              <a:r>
                <a:rPr lang="th-TH" sz="4000" b="1" dirty="0">
                  <a:latin typeface="TH Sarabun New" panose="020B0500040200020003" pitchFamily="34" charset="-34"/>
                  <a:cs typeface="TH Sarabun New" panose="020B0500040200020003" pitchFamily="34" charset="-34"/>
                </a:rPr>
                <a:t>ราหอมจันทร์ พญาคันคา</a:t>
              </a:r>
              <a:r>
                <a:rPr lang="th-TH" sz="4000" b="1" dirty="0" err="1">
                  <a:latin typeface="TH Sarabun New" panose="020B0500040200020003" pitchFamily="34" charset="-34"/>
                  <a:cs typeface="TH Sarabun New" panose="020B0500040200020003" pitchFamily="34" charset="-34"/>
                </a:rPr>
                <a:t>ก</a:t>
              </a:r>
              <a:endParaRPr lang="en-US" sz="4000" b="1" dirty="0">
                <a:latin typeface="TH Sarabun New" panose="020B0500040200020003" pitchFamily="34" charset="-34"/>
                <a:cs typeface="TH Sarabun New" panose="020B0500040200020003" pitchFamily="34" charset="-34"/>
              </a:endParaRPr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6B05EE2D-E1BB-E64F-9268-FBC268DA4FD3}"/>
              </a:ext>
            </a:extLst>
          </p:cNvPr>
          <p:cNvGrpSpPr/>
          <p:nvPr/>
        </p:nvGrpSpPr>
        <p:grpSpPr>
          <a:xfrm>
            <a:off x="-14068" y="498764"/>
            <a:ext cx="6991643" cy="1209822"/>
            <a:chOff x="-149197" y="1887228"/>
            <a:chExt cx="6991643" cy="1209822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1FB31D7E-7F20-6149-8EEA-90A3FC92E61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29539" t="38154" r="20385" b="44205"/>
            <a:stretch/>
          </p:blipFill>
          <p:spPr>
            <a:xfrm>
              <a:off x="-149197" y="1887228"/>
              <a:ext cx="6991643" cy="1209822"/>
            </a:xfrm>
            <a:prstGeom prst="rect">
              <a:avLst/>
            </a:prstGeom>
          </p:spPr>
        </p:pic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2CE99FFE-B2A5-1847-BC5F-FA7A4F228AA5}"/>
                </a:ext>
              </a:extLst>
            </p:cNvPr>
            <p:cNvSpPr txBox="1"/>
            <p:nvPr/>
          </p:nvSpPr>
          <p:spPr>
            <a:xfrm>
              <a:off x="89241" y="2173949"/>
              <a:ext cx="5951344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th-TH" sz="4400" b="1" dirty="0">
                  <a:latin typeface="TH Sarabun New" panose="020B0500040200020003" pitchFamily="34" charset="-34"/>
                  <a:cs typeface="TH Sarabun New" panose="020B0500040200020003" pitchFamily="34" charset="-34"/>
                </a:rPr>
                <a:t>นิทานเท</a:t>
              </a:r>
              <a:r>
                <a:rPr lang="th-TH" sz="4400" b="1" dirty="0" err="1">
                  <a:latin typeface="TH Sarabun New" panose="020B0500040200020003" pitchFamily="34" charset="-34"/>
                  <a:cs typeface="TH Sarabun New" panose="020B0500040200020003" pitchFamily="34" charset="-34"/>
                </a:rPr>
                <a:t>ว</a:t>
              </a:r>
              <a:r>
                <a:rPr lang="th-TH" sz="4400" b="1" dirty="0">
                  <a:latin typeface="TH Sarabun New" panose="020B0500040200020003" pitchFamily="34" charset="-34"/>
                  <a:cs typeface="TH Sarabun New" panose="020B0500040200020003" pitchFamily="34" charset="-34"/>
                </a:rPr>
                <a:t>ปกรณ์ หรือตำนานปรัมปรา </a:t>
              </a:r>
              <a:endParaRPr lang="en-US" sz="4400" b="1" dirty="0">
                <a:latin typeface="TH Sarabun New" panose="020B0500040200020003" pitchFamily="34" charset="-34"/>
                <a:cs typeface="TH Sarabun New" panose="020B0500040200020003" pitchFamily="34" charset="-34"/>
              </a:endParaRPr>
            </a:p>
          </p:txBody>
        </p:sp>
      </p:grpSp>
      <p:pic>
        <p:nvPicPr>
          <p:cNvPr id="13" name="Picture 12">
            <a:extLst>
              <a:ext uri="{FF2B5EF4-FFF2-40B4-BE49-F238E27FC236}">
                <a16:creationId xmlns:a16="http://schemas.microsoft.com/office/drawing/2014/main" id="{8EEB3641-FD34-5149-835F-E9E6F034F39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90476" y="2363700"/>
            <a:ext cx="3655060" cy="28710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17213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id="{2A2839F6-0636-CC4D-BB98-775CCEAC8277}"/>
              </a:ext>
            </a:extLst>
          </p:cNvPr>
          <p:cNvGrpSpPr/>
          <p:nvPr/>
        </p:nvGrpSpPr>
        <p:grpSpPr>
          <a:xfrm>
            <a:off x="692727" y="498764"/>
            <a:ext cx="10806546" cy="5860472"/>
            <a:chOff x="692727" y="498764"/>
            <a:chExt cx="10806546" cy="5860472"/>
          </a:xfrm>
        </p:grpSpPr>
        <p:sp>
          <p:nvSpPr>
            <p:cNvPr id="2" name="Rectangle 1">
              <a:extLst>
                <a:ext uri="{FF2B5EF4-FFF2-40B4-BE49-F238E27FC236}">
                  <a16:creationId xmlns:a16="http://schemas.microsoft.com/office/drawing/2014/main" id="{5B7C41C7-3A6C-0C45-8710-28A13A1D2D9C}"/>
                </a:ext>
              </a:extLst>
            </p:cNvPr>
            <p:cNvSpPr/>
            <p:nvPr/>
          </p:nvSpPr>
          <p:spPr>
            <a:xfrm>
              <a:off x="692727" y="498764"/>
              <a:ext cx="10806546" cy="5860472"/>
            </a:xfrm>
            <a:prstGeom prst="rect">
              <a:avLst/>
            </a:prstGeom>
            <a:solidFill>
              <a:srgbClr val="FFFFFF">
                <a:alpha val="94902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3A8A1EBD-E7C1-9348-BEB4-BDEBFACBFD15}"/>
                </a:ext>
              </a:extLst>
            </p:cNvPr>
            <p:cNvSpPr txBox="1"/>
            <p:nvPr/>
          </p:nvSpPr>
          <p:spPr>
            <a:xfrm>
              <a:off x="4181514" y="1681355"/>
              <a:ext cx="6743433" cy="440120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thaiDist"/>
              <a:r>
                <a:rPr lang="th-TH" sz="4000" b="1" dirty="0">
                  <a:latin typeface="TH Sarabun New" panose="020B0500040200020003" pitchFamily="34" charset="-34"/>
                  <a:cs typeface="TH Sarabun New" panose="020B0500040200020003" pitchFamily="34" charset="-34"/>
                </a:rPr>
                <a:t>	มีเนื้อหาเกี่ยวกับสิ่งมหัศจรรย์ ของวิเศษ เช่น การแปลงกาย การเหาะเหิน เดินอากาศ การเนรมิตของวิเศษ การชุบชีวิตให้ฟื้นจากความตาย การถือกำเนิดจากสิ่งอื่นที่ไม่ใช่มนุษย์การโดนสาป ส่วนใหญ่จะเป็นนิทานจักรๆ วงศ์ๆ เช่น สังข์ทอง จัน</a:t>
              </a:r>
              <a:r>
                <a:rPr lang="th-TH" sz="4000" b="1" dirty="0" err="1">
                  <a:latin typeface="TH Sarabun New" panose="020B0500040200020003" pitchFamily="34" charset="-34"/>
                  <a:cs typeface="TH Sarabun New" panose="020B0500040200020003" pitchFamily="34" charset="-34"/>
                </a:rPr>
                <a:t>ท</a:t>
              </a:r>
              <a:r>
                <a:rPr lang="th-TH" sz="4000" b="1" dirty="0">
                  <a:latin typeface="TH Sarabun New" panose="020B0500040200020003" pitchFamily="34" charset="-34"/>
                  <a:cs typeface="TH Sarabun New" panose="020B0500040200020003" pitchFamily="34" charset="-34"/>
                </a:rPr>
                <a:t>โครพ ปลาบ</a:t>
              </a:r>
              <a:r>
                <a:rPr lang="th-TH" sz="4000" b="1" dirty="0" err="1">
                  <a:latin typeface="TH Sarabun New" panose="020B0500040200020003" pitchFamily="34" charset="-34"/>
                  <a:cs typeface="TH Sarabun New" panose="020B0500040200020003" pitchFamily="34" charset="-34"/>
                </a:rPr>
                <a:t>ู่ท</a:t>
              </a:r>
              <a:r>
                <a:rPr lang="th-TH" sz="4000" b="1" dirty="0">
                  <a:latin typeface="TH Sarabun New" panose="020B0500040200020003" pitchFamily="34" charset="-34"/>
                  <a:cs typeface="TH Sarabun New" panose="020B0500040200020003" pitchFamily="34" charset="-34"/>
                </a:rPr>
                <a:t>อง นางผมหอมนางสิบสอง พระ</a:t>
              </a:r>
              <a:r>
                <a:rPr lang="th-TH" sz="4000" b="1" dirty="0" err="1">
                  <a:latin typeface="TH Sarabun New" panose="020B0500040200020003" pitchFamily="34" charset="-34"/>
                  <a:cs typeface="TH Sarabun New" panose="020B0500040200020003" pitchFamily="34" charset="-34"/>
                </a:rPr>
                <a:t>สุธน</a:t>
              </a:r>
              <a:r>
                <a:rPr lang="th-TH" sz="4000" b="1" dirty="0">
                  <a:latin typeface="TH Sarabun New" panose="020B0500040200020003" pitchFamily="34" charset="-34"/>
                  <a:cs typeface="TH Sarabun New" panose="020B0500040200020003" pitchFamily="34" charset="-34"/>
                </a:rPr>
                <a:t>-มโน</a:t>
              </a:r>
              <a:r>
                <a:rPr lang="th-TH" sz="4000" b="1" dirty="0" err="1">
                  <a:latin typeface="TH Sarabun New" panose="020B0500040200020003" pitchFamily="34" charset="-34"/>
                  <a:cs typeface="TH Sarabun New" panose="020B0500040200020003" pitchFamily="34" charset="-34"/>
                </a:rPr>
                <a:t>ห์</a:t>
              </a:r>
              <a:r>
                <a:rPr lang="th-TH" sz="4000" b="1" dirty="0">
                  <a:latin typeface="TH Sarabun New" panose="020B0500040200020003" pitchFamily="34" charset="-34"/>
                  <a:cs typeface="TH Sarabun New" panose="020B0500040200020003" pitchFamily="34" charset="-34"/>
                </a:rPr>
                <a:t>รา</a:t>
              </a:r>
              <a:endParaRPr lang="en-US" sz="4000" b="1" dirty="0">
                <a:latin typeface="TH Sarabun New" panose="020B0500040200020003" pitchFamily="34" charset="-34"/>
                <a:cs typeface="TH Sarabun New" panose="020B0500040200020003" pitchFamily="34" charset="-34"/>
              </a:endParaRPr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4C81914F-F329-894A-BBFA-C1779D7A153C}"/>
              </a:ext>
            </a:extLst>
          </p:cNvPr>
          <p:cNvGrpSpPr/>
          <p:nvPr/>
        </p:nvGrpSpPr>
        <p:grpSpPr>
          <a:xfrm>
            <a:off x="0" y="439748"/>
            <a:ext cx="6189782" cy="1209822"/>
            <a:chOff x="-149197" y="1887228"/>
            <a:chExt cx="6189782" cy="1209822"/>
          </a:xfrm>
        </p:grpSpPr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A58B5DDA-447F-C54E-8FD5-507F6C551EC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29539" t="38154" r="20385" b="44205"/>
            <a:stretch/>
          </p:blipFill>
          <p:spPr>
            <a:xfrm>
              <a:off x="-149197" y="1887228"/>
              <a:ext cx="3699803" cy="1209822"/>
            </a:xfrm>
            <a:prstGeom prst="rect">
              <a:avLst/>
            </a:prstGeom>
          </p:spPr>
        </p:pic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4DA84E02-E868-4545-AAEF-C5BE048ECBC6}"/>
                </a:ext>
              </a:extLst>
            </p:cNvPr>
            <p:cNvSpPr txBox="1"/>
            <p:nvPr/>
          </p:nvSpPr>
          <p:spPr>
            <a:xfrm>
              <a:off x="89241" y="2173949"/>
              <a:ext cx="5951344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th-TH" sz="4400" b="1" dirty="0">
                  <a:latin typeface="TH Sarabun New" panose="020B0500040200020003" pitchFamily="34" charset="-34"/>
                  <a:cs typeface="TH Sarabun New" panose="020B0500040200020003" pitchFamily="34" charset="-34"/>
                </a:rPr>
                <a:t>นิทานมหัศจรรย์ </a:t>
              </a:r>
              <a:endParaRPr lang="en-US" sz="4400" b="1" dirty="0">
                <a:latin typeface="TH Sarabun New" panose="020B0500040200020003" pitchFamily="34" charset="-34"/>
                <a:cs typeface="TH Sarabun New" panose="020B0500040200020003" pitchFamily="34" charset="-34"/>
              </a:endParaRPr>
            </a:p>
          </p:txBody>
        </p:sp>
      </p:grpSp>
      <p:pic>
        <p:nvPicPr>
          <p:cNvPr id="4" name="Picture 3">
            <a:extLst>
              <a:ext uri="{FF2B5EF4-FFF2-40B4-BE49-F238E27FC236}">
                <a16:creationId xmlns:a16="http://schemas.microsoft.com/office/drawing/2014/main" id="{3E7CC787-0C66-9948-95E3-50235BD1F09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00977" y="1649570"/>
            <a:ext cx="3080537" cy="46312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65122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id="{2A2839F6-0636-CC4D-BB98-775CCEAC8277}"/>
              </a:ext>
            </a:extLst>
          </p:cNvPr>
          <p:cNvGrpSpPr/>
          <p:nvPr/>
        </p:nvGrpSpPr>
        <p:grpSpPr>
          <a:xfrm>
            <a:off x="692727" y="498764"/>
            <a:ext cx="10806546" cy="5860472"/>
            <a:chOff x="692727" y="498764"/>
            <a:chExt cx="10806546" cy="5860472"/>
          </a:xfrm>
        </p:grpSpPr>
        <p:sp>
          <p:nvSpPr>
            <p:cNvPr id="2" name="Rectangle 1">
              <a:extLst>
                <a:ext uri="{FF2B5EF4-FFF2-40B4-BE49-F238E27FC236}">
                  <a16:creationId xmlns:a16="http://schemas.microsoft.com/office/drawing/2014/main" id="{5B7C41C7-3A6C-0C45-8710-28A13A1D2D9C}"/>
                </a:ext>
              </a:extLst>
            </p:cNvPr>
            <p:cNvSpPr/>
            <p:nvPr/>
          </p:nvSpPr>
          <p:spPr>
            <a:xfrm>
              <a:off x="692727" y="498764"/>
              <a:ext cx="10806546" cy="5860472"/>
            </a:xfrm>
            <a:prstGeom prst="rect">
              <a:avLst/>
            </a:prstGeom>
            <a:solidFill>
              <a:srgbClr val="FFFFFF">
                <a:alpha val="94902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3A8A1EBD-E7C1-9348-BEB4-BDEBFACBFD15}"/>
                </a:ext>
              </a:extLst>
            </p:cNvPr>
            <p:cNvSpPr txBox="1"/>
            <p:nvPr/>
          </p:nvSpPr>
          <p:spPr>
            <a:xfrm>
              <a:off x="1140126" y="2109463"/>
              <a:ext cx="6308505" cy="378565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thaiDist"/>
              <a:r>
                <a:rPr lang="th-TH" sz="4000" b="1" dirty="0">
                  <a:latin typeface="TH Sarabun New" panose="020B0500040200020003" pitchFamily="34" charset="-34"/>
                  <a:cs typeface="TH Sarabun New" panose="020B0500040200020003" pitchFamily="34" charset="-34"/>
                </a:rPr>
                <a:t>	มีเนื้อหาเกี่ยวกับเรื่องราวที่เชื่อว่าเคยเกิดขึ้นจริง มีบุคคลและสถานที่ที่เกิดเหตุการณ์ที่ชัดเจน เช่น ไกรทอง (พิจิตร, นนทบุรี) ขุนช้างขุนแผน (สุพรรณบุรี, กาญจนบุรี) พระ</a:t>
              </a:r>
              <a:r>
                <a:rPr lang="th-TH" sz="4000" b="1" dirty="0" err="1">
                  <a:latin typeface="TH Sarabun New" panose="020B0500040200020003" pitchFamily="34" charset="-34"/>
                  <a:cs typeface="TH Sarabun New" panose="020B0500040200020003" pitchFamily="34" charset="-34"/>
                </a:rPr>
                <a:t>ลอ</a:t>
              </a:r>
              <a:r>
                <a:rPr lang="th-TH" sz="4000" b="1" dirty="0">
                  <a:latin typeface="TH Sarabun New" panose="020B0500040200020003" pitchFamily="34" charset="-34"/>
                  <a:cs typeface="TH Sarabun New" panose="020B0500040200020003" pitchFamily="34" charset="-34"/>
                </a:rPr>
                <a:t> (แพร่, ลำปาง)พระร่วง (สุโขทัย)</a:t>
              </a:r>
              <a:endParaRPr lang="en-US" sz="4000" b="1" dirty="0">
                <a:latin typeface="TH Sarabun New" panose="020B0500040200020003" pitchFamily="34" charset="-34"/>
                <a:cs typeface="TH Sarabun New" panose="020B0500040200020003" pitchFamily="34" charset="-34"/>
              </a:endParaRPr>
            </a:p>
          </p:txBody>
        </p:sp>
      </p:grpSp>
      <p:pic>
        <p:nvPicPr>
          <p:cNvPr id="8" name="Picture 7">
            <a:extLst>
              <a:ext uri="{FF2B5EF4-FFF2-40B4-BE49-F238E27FC236}">
                <a16:creationId xmlns:a16="http://schemas.microsoft.com/office/drawing/2014/main" id="{81135D0F-7869-064D-91EE-34CCADB4F99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97622" y="1554926"/>
            <a:ext cx="2935992" cy="4194274"/>
          </a:xfrm>
          <a:prstGeom prst="rect">
            <a:avLst/>
          </a:prstGeom>
        </p:spPr>
      </p:pic>
      <p:grpSp>
        <p:nvGrpSpPr>
          <p:cNvPr id="12" name="Group 11">
            <a:extLst>
              <a:ext uri="{FF2B5EF4-FFF2-40B4-BE49-F238E27FC236}">
                <a16:creationId xmlns:a16="http://schemas.microsoft.com/office/drawing/2014/main" id="{C500A828-F120-AA44-8B43-75929A8B4D5B}"/>
              </a:ext>
            </a:extLst>
          </p:cNvPr>
          <p:cNvGrpSpPr/>
          <p:nvPr/>
        </p:nvGrpSpPr>
        <p:grpSpPr>
          <a:xfrm>
            <a:off x="-14068" y="492176"/>
            <a:ext cx="6189782" cy="1209822"/>
            <a:chOff x="-149197" y="1887228"/>
            <a:chExt cx="6189782" cy="1209822"/>
          </a:xfrm>
        </p:grpSpPr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5C853404-B13C-5C48-99D7-BC1BA8F6424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29539" t="38154" r="20385" b="44205"/>
            <a:stretch/>
          </p:blipFill>
          <p:spPr>
            <a:xfrm>
              <a:off x="-149197" y="1887228"/>
              <a:ext cx="3699803" cy="1209822"/>
            </a:xfrm>
            <a:prstGeom prst="rect">
              <a:avLst/>
            </a:prstGeom>
          </p:spPr>
        </p:pic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DD3B9CB0-8E17-CE47-A66F-57EACB062842}"/>
                </a:ext>
              </a:extLst>
            </p:cNvPr>
            <p:cNvSpPr txBox="1"/>
            <p:nvPr/>
          </p:nvSpPr>
          <p:spPr>
            <a:xfrm>
              <a:off x="89241" y="2173949"/>
              <a:ext cx="5951344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th-TH" sz="4400" b="1" dirty="0">
                  <a:latin typeface="TH Sarabun New" panose="020B0500040200020003" pitchFamily="34" charset="-34"/>
                  <a:cs typeface="TH Sarabun New" panose="020B0500040200020003" pitchFamily="34" charset="-34"/>
                </a:rPr>
                <a:t>นิทานชีวิต</a:t>
              </a:r>
              <a:endParaRPr lang="en-US" sz="4400" b="1" dirty="0">
                <a:latin typeface="TH Sarabun New" panose="020B0500040200020003" pitchFamily="34" charset="-34"/>
                <a:cs typeface="TH Sarabun New" panose="020B0500040200020003" pitchFamily="34" charset="-34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2979013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id="{2A2839F6-0636-CC4D-BB98-775CCEAC8277}"/>
              </a:ext>
            </a:extLst>
          </p:cNvPr>
          <p:cNvGrpSpPr/>
          <p:nvPr/>
        </p:nvGrpSpPr>
        <p:grpSpPr>
          <a:xfrm>
            <a:off x="692727" y="498764"/>
            <a:ext cx="10806546" cy="5860472"/>
            <a:chOff x="692727" y="498764"/>
            <a:chExt cx="10806546" cy="5860472"/>
          </a:xfrm>
        </p:grpSpPr>
        <p:sp>
          <p:nvSpPr>
            <p:cNvPr id="2" name="Rectangle 1">
              <a:extLst>
                <a:ext uri="{FF2B5EF4-FFF2-40B4-BE49-F238E27FC236}">
                  <a16:creationId xmlns:a16="http://schemas.microsoft.com/office/drawing/2014/main" id="{5B7C41C7-3A6C-0C45-8710-28A13A1D2D9C}"/>
                </a:ext>
              </a:extLst>
            </p:cNvPr>
            <p:cNvSpPr/>
            <p:nvPr/>
          </p:nvSpPr>
          <p:spPr>
            <a:xfrm>
              <a:off x="692727" y="498764"/>
              <a:ext cx="10806546" cy="5860472"/>
            </a:xfrm>
            <a:prstGeom prst="rect">
              <a:avLst/>
            </a:prstGeom>
            <a:solidFill>
              <a:srgbClr val="FFFFFF">
                <a:alpha val="94902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3A8A1EBD-E7C1-9348-BEB4-BDEBFACBFD15}"/>
                </a:ext>
              </a:extLst>
            </p:cNvPr>
            <p:cNvSpPr txBox="1"/>
            <p:nvPr/>
          </p:nvSpPr>
          <p:spPr>
            <a:xfrm>
              <a:off x="1210302" y="2034747"/>
              <a:ext cx="9771396" cy="378565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thaiDist"/>
              <a:r>
                <a:rPr lang="th-TH" sz="4000" b="1" dirty="0">
                  <a:latin typeface="TH Sarabun New" panose="020B0500040200020003" pitchFamily="34" charset="-34"/>
                  <a:cs typeface="TH Sarabun New" panose="020B0500040200020003" pitchFamily="34" charset="-34"/>
                </a:rPr>
                <a:t>	มักมีเนื้อหาเกี่ยวข้องกับความเป็นมาของสิ่งต่าง ๆ ที่อยู่ในท้องถิ่น ทั้งสิ่งที่เกิดขึ้นตามธรรมชาติ เช่น ภูเขา เกาะ หิน ลำธาร ถ้ำ ฯลฯ และสิ่งที่มนุษย์สร้างขึ้น เช่น เจดีย์ และมักเป็นเรื่องที่เชื่อกันว่าเคยเกิดขึ้นจริง เช่น เรื่องพระร่วงเป็นผู้สร้างสถานที่ต่าง ๆ ในจังหวัดสุโขทัยเรื่องพญากง-พญาพาน ที่มาของการสร้างพระปฐมเจดีย์ในจังหวัดนครปฐม</a:t>
              </a:r>
              <a:endParaRPr lang="en-US" sz="4000" b="1" dirty="0">
                <a:latin typeface="TH Sarabun New" panose="020B0500040200020003" pitchFamily="34" charset="-34"/>
                <a:cs typeface="TH Sarabun New" panose="020B0500040200020003" pitchFamily="34" charset="-34"/>
              </a:endParaRPr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4C81914F-F329-894A-BBFA-C1779D7A153C}"/>
              </a:ext>
            </a:extLst>
          </p:cNvPr>
          <p:cNvGrpSpPr/>
          <p:nvPr/>
        </p:nvGrpSpPr>
        <p:grpSpPr>
          <a:xfrm>
            <a:off x="0" y="439748"/>
            <a:ext cx="6189782" cy="1209822"/>
            <a:chOff x="-149197" y="1887228"/>
            <a:chExt cx="6189782" cy="1209822"/>
          </a:xfrm>
        </p:grpSpPr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A58B5DDA-447F-C54E-8FD5-507F6C551EC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29539" t="38154" r="20385" b="44205"/>
            <a:stretch/>
          </p:blipFill>
          <p:spPr>
            <a:xfrm>
              <a:off x="-149197" y="1887228"/>
              <a:ext cx="3699803" cy="1209822"/>
            </a:xfrm>
            <a:prstGeom prst="rect">
              <a:avLst/>
            </a:prstGeom>
          </p:spPr>
        </p:pic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4DA84E02-E868-4545-AAEF-C5BE048ECBC6}"/>
                </a:ext>
              </a:extLst>
            </p:cNvPr>
            <p:cNvSpPr txBox="1"/>
            <p:nvPr/>
          </p:nvSpPr>
          <p:spPr>
            <a:xfrm>
              <a:off x="89241" y="2173949"/>
              <a:ext cx="5951344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th-TH" sz="4400" b="1" dirty="0">
                  <a:latin typeface="TH Sarabun New" panose="020B0500040200020003" pitchFamily="34" charset="-34"/>
                  <a:cs typeface="TH Sarabun New" panose="020B0500040200020003" pitchFamily="34" charset="-34"/>
                </a:rPr>
                <a:t>นิทานประจำถิ่น</a:t>
              </a:r>
              <a:endParaRPr lang="en-US" sz="4400" b="1" dirty="0">
                <a:latin typeface="TH Sarabun New" panose="020B0500040200020003" pitchFamily="34" charset="-34"/>
                <a:cs typeface="TH Sarabun New" panose="020B0500040200020003" pitchFamily="34" charset="-34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5598705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id="{2A2839F6-0636-CC4D-BB98-775CCEAC8277}"/>
              </a:ext>
            </a:extLst>
          </p:cNvPr>
          <p:cNvGrpSpPr/>
          <p:nvPr/>
        </p:nvGrpSpPr>
        <p:grpSpPr>
          <a:xfrm>
            <a:off x="692727" y="498764"/>
            <a:ext cx="10806546" cy="5860472"/>
            <a:chOff x="692727" y="498764"/>
            <a:chExt cx="10806546" cy="5860472"/>
          </a:xfrm>
        </p:grpSpPr>
        <p:sp>
          <p:nvSpPr>
            <p:cNvPr id="2" name="Rectangle 1">
              <a:extLst>
                <a:ext uri="{FF2B5EF4-FFF2-40B4-BE49-F238E27FC236}">
                  <a16:creationId xmlns:a16="http://schemas.microsoft.com/office/drawing/2014/main" id="{5B7C41C7-3A6C-0C45-8710-28A13A1D2D9C}"/>
                </a:ext>
              </a:extLst>
            </p:cNvPr>
            <p:cNvSpPr/>
            <p:nvPr/>
          </p:nvSpPr>
          <p:spPr>
            <a:xfrm>
              <a:off x="692727" y="498764"/>
              <a:ext cx="10806546" cy="5860472"/>
            </a:xfrm>
            <a:prstGeom prst="rect">
              <a:avLst/>
            </a:prstGeom>
            <a:solidFill>
              <a:srgbClr val="FFFFFF">
                <a:alpha val="94902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3A8A1EBD-E7C1-9348-BEB4-BDEBFACBFD15}"/>
                </a:ext>
              </a:extLst>
            </p:cNvPr>
            <p:cNvSpPr txBox="1"/>
            <p:nvPr/>
          </p:nvSpPr>
          <p:spPr>
            <a:xfrm>
              <a:off x="1167620" y="1782631"/>
              <a:ext cx="10072466" cy="31700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thaiDist"/>
              <a:r>
                <a:rPr lang="th-TH" sz="4000" b="1" dirty="0">
                  <a:latin typeface="TH Sarabun New" panose="020B0500040200020003" pitchFamily="34" charset="-34"/>
                  <a:cs typeface="TH Sarabun New" panose="020B0500040200020003" pitchFamily="34" charset="-34"/>
                </a:rPr>
                <a:t>	เรื่องตาม</a:t>
              </a:r>
              <a:r>
                <a:rPr lang="th-TH" sz="4000" b="1" dirty="0" err="1">
                  <a:latin typeface="TH Sarabun New" panose="020B0500040200020003" pitchFamily="34" charset="-34"/>
                  <a:cs typeface="TH Sarabun New" panose="020B0500040200020003" pitchFamily="34" charset="-34"/>
                </a:rPr>
                <a:t>่</a:t>
              </a:r>
              <a:r>
                <a:rPr lang="th-TH" sz="4000" b="1" dirty="0">
                  <a:latin typeface="TH Sarabun New" panose="020B0500040200020003" pitchFamily="34" charset="-34"/>
                  <a:cs typeface="TH Sarabun New" panose="020B0500040200020003" pitchFamily="34" charset="-34"/>
                </a:rPr>
                <a:t>องล่า</a:t>
              </a:r>
              <a:r>
                <a:rPr lang="th-TH" sz="4000" b="1" dirty="0" err="1">
                  <a:latin typeface="TH Sarabun New" panose="020B0500040200020003" pitchFamily="34" charset="-34"/>
                  <a:cs typeface="TH Sarabun New" panose="020B0500040200020003" pitchFamily="34" charset="-34"/>
                </a:rPr>
                <a:t>ย</a:t>
              </a:r>
              <a:r>
                <a:rPr lang="th-TH" sz="4000" b="1" dirty="0">
                  <a:latin typeface="TH Sarabun New" panose="020B0500040200020003" pitchFamily="34" charset="-34"/>
                  <a:cs typeface="TH Sarabun New" panose="020B0500040200020003" pitchFamily="34" charset="-34"/>
                </a:rPr>
                <a:t> ที่มาของการเกิดภูเขา เกาะต่าง ๆ และชื่อหาดในทะเลอ่าวไทย ตั้งแต่จังหวัดตราด จันทบุรี ระยอง ชลบุรี เพชรบุรีไปจนถึงจังหวัดประจวบคีรีขันธ์ เรื่องหินตาหินยาย ที่เกาะสมุย จังหวัดสุราษฎร</a:t>
              </a:r>
              <a:r>
                <a:rPr lang="th-TH" sz="4000" b="1" dirty="0" err="1">
                  <a:latin typeface="TH Sarabun New" panose="020B0500040200020003" pitchFamily="34" charset="-34"/>
                  <a:cs typeface="TH Sarabun New" panose="020B0500040200020003" pitchFamily="34" charset="-34"/>
                </a:rPr>
                <a:t>ั</a:t>
              </a:r>
              <a:r>
                <a:rPr lang="th-TH" sz="4000" b="1" dirty="0">
                  <a:latin typeface="TH Sarabun New" panose="020B0500040200020003" pitchFamily="34" charset="-34"/>
                  <a:cs typeface="TH Sarabun New" panose="020B0500040200020003" pitchFamily="34" charset="-34"/>
                </a:rPr>
                <a:t>ธานี เรื่องถ้ำหลวงขุนน้ำนางนอน ที่มาของของภูเขา ถ้ำ และแม่น้ำในจังหวัดเชียงราย</a:t>
              </a:r>
              <a:endParaRPr lang="en-US" sz="4000" b="1" dirty="0">
                <a:latin typeface="TH Sarabun New" panose="020B0500040200020003" pitchFamily="34" charset="-34"/>
                <a:cs typeface="TH Sarabun New" panose="020B0500040200020003" pitchFamily="34" charset="-34"/>
              </a:endParaRPr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4C81914F-F329-894A-BBFA-C1779D7A153C}"/>
              </a:ext>
            </a:extLst>
          </p:cNvPr>
          <p:cNvGrpSpPr/>
          <p:nvPr/>
        </p:nvGrpSpPr>
        <p:grpSpPr>
          <a:xfrm>
            <a:off x="0" y="439748"/>
            <a:ext cx="6189782" cy="1209822"/>
            <a:chOff x="-149197" y="1887228"/>
            <a:chExt cx="6189782" cy="1209822"/>
          </a:xfrm>
        </p:grpSpPr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A58B5DDA-447F-C54E-8FD5-507F6C551EC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29539" t="38154" r="20385" b="44205"/>
            <a:stretch/>
          </p:blipFill>
          <p:spPr>
            <a:xfrm>
              <a:off x="-149197" y="1887228"/>
              <a:ext cx="3699803" cy="1209822"/>
            </a:xfrm>
            <a:prstGeom prst="rect">
              <a:avLst/>
            </a:prstGeom>
          </p:spPr>
        </p:pic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4DA84E02-E868-4545-AAEF-C5BE048ECBC6}"/>
                </a:ext>
              </a:extLst>
            </p:cNvPr>
            <p:cNvSpPr txBox="1"/>
            <p:nvPr/>
          </p:nvSpPr>
          <p:spPr>
            <a:xfrm>
              <a:off x="89241" y="2173949"/>
              <a:ext cx="5951344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th-TH" sz="4400" b="1" dirty="0">
                  <a:latin typeface="TH Sarabun New" panose="020B0500040200020003" pitchFamily="34" charset="-34"/>
                  <a:cs typeface="TH Sarabun New" panose="020B0500040200020003" pitchFamily="34" charset="-34"/>
                </a:rPr>
                <a:t>นิทานประจำถิ่น</a:t>
              </a:r>
              <a:endParaRPr lang="en-US" sz="4400" b="1" dirty="0">
                <a:latin typeface="TH Sarabun New" panose="020B0500040200020003" pitchFamily="34" charset="-34"/>
                <a:cs typeface="TH Sarabun New" panose="020B0500040200020003" pitchFamily="34" charset="-34"/>
              </a:endParaRPr>
            </a:p>
          </p:txBody>
        </p:sp>
      </p:grpSp>
      <p:pic>
        <p:nvPicPr>
          <p:cNvPr id="4" name="Picture 3">
            <a:extLst>
              <a:ext uri="{FF2B5EF4-FFF2-40B4-BE49-F238E27FC236}">
                <a16:creationId xmlns:a16="http://schemas.microsoft.com/office/drawing/2014/main" id="{43EFE573-C365-E144-B27D-DFEFB26B7A6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96418" y="4578168"/>
            <a:ext cx="5248764" cy="2279832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417AFEFE-62EF-734F-83BC-AEB0A2223C8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20800" y="4901730"/>
            <a:ext cx="5248764" cy="2279832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F7BB0525-8A99-614E-8989-C155363BCA5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599465" y="5213545"/>
            <a:ext cx="5248764" cy="2279832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289F0B9D-7EA5-564B-A8C9-A1834B1630A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13014" y="5374822"/>
            <a:ext cx="5248764" cy="22798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07858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id="{2A2839F6-0636-CC4D-BB98-775CCEAC8277}"/>
              </a:ext>
            </a:extLst>
          </p:cNvPr>
          <p:cNvGrpSpPr/>
          <p:nvPr/>
        </p:nvGrpSpPr>
        <p:grpSpPr>
          <a:xfrm>
            <a:off x="692727" y="498764"/>
            <a:ext cx="10806546" cy="5860472"/>
            <a:chOff x="692727" y="498764"/>
            <a:chExt cx="10806546" cy="5860472"/>
          </a:xfrm>
        </p:grpSpPr>
        <p:sp>
          <p:nvSpPr>
            <p:cNvPr id="2" name="Rectangle 1">
              <a:extLst>
                <a:ext uri="{FF2B5EF4-FFF2-40B4-BE49-F238E27FC236}">
                  <a16:creationId xmlns:a16="http://schemas.microsoft.com/office/drawing/2014/main" id="{5B7C41C7-3A6C-0C45-8710-28A13A1D2D9C}"/>
                </a:ext>
              </a:extLst>
            </p:cNvPr>
            <p:cNvSpPr/>
            <p:nvPr/>
          </p:nvSpPr>
          <p:spPr>
            <a:xfrm>
              <a:off x="692727" y="498764"/>
              <a:ext cx="10806546" cy="5860472"/>
            </a:xfrm>
            <a:prstGeom prst="rect">
              <a:avLst/>
            </a:prstGeom>
            <a:solidFill>
              <a:srgbClr val="FFFFFF">
                <a:alpha val="94902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3A8A1EBD-E7C1-9348-BEB4-BDEBFACBFD15}"/>
                </a:ext>
              </a:extLst>
            </p:cNvPr>
            <p:cNvSpPr txBox="1"/>
            <p:nvPr/>
          </p:nvSpPr>
          <p:spPr>
            <a:xfrm>
              <a:off x="4181329" y="1495910"/>
              <a:ext cx="6836418" cy="440120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thaiDist"/>
              <a:r>
                <a:rPr lang="th-TH" sz="4000" b="1" dirty="0">
                  <a:latin typeface="TH Sarabun New" panose="020B0500040200020003" pitchFamily="34" charset="-34"/>
                  <a:cs typeface="TH Sarabun New" panose="020B0500040200020003" pitchFamily="34" charset="-34"/>
                </a:rPr>
                <a:t>	มีเนื้อหาเกี่ยวกับข้อคิดในเรื่องของจริยธรรม ผลแห่งกรรม เช่น </a:t>
              </a:r>
              <a:r>
                <a:rPr lang="th-TH" sz="4000" b="1" dirty="0" err="1">
                  <a:latin typeface="TH Sarabun New" panose="020B0500040200020003" pitchFamily="34" charset="-34"/>
                  <a:cs typeface="TH Sarabun New" panose="020B0500040200020003" pitchFamily="34" charset="-34"/>
                </a:rPr>
                <a:t>การทำ</a:t>
              </a:r>
              <a:r>
                <a:rPr lang="th-TH" sz="4000" b="1" dirty="0">
                  <a:latin typeface="TH Sarabun New" panose="020B0500040200020003" pitchFamily="34" charset="-34"/>
                  <a:cs typeface="TH Sarabun New" panose="020B0500040200020003" pitchFamily="34" charset="-34"/>
                </a:rPr>
                <a:t>ดีได้ดี ทำชั่วได้ชั่ว ความกตัญญู ความซื่อสัตย์ ฯลฯ นิทานคติสอนใจมักมีเนื้อเรื่องไม่ยาวนัก อาจมีตัวละครประมาณ ๒-๔ ตัวละคร ตัวละครอาจเป็นคนหรือสัตว์ก็ได้ การดำเนินเรื่องไม่ซับซ้อน เช่น เรื่อง</a:t>
              </a:r>
            </a:p>
            <a:p>
              <a:pPr algn="thaiDist"/>
              <a:r>
                <a:rPr lang="th-TH" sz="4000" b="1" dirty="0">
                  <a:latin typeface="TH Sarabun New" panose="020B0500040200020003" pitchFamily="34" charset="-34"/>
                  <a:cs typeface="TH Sarabun New" panose="020B0500040200020003" pitchFamily="34" charset="-34"/>
                </a:rPr>
                <a:t>กล่องข้าวน้อยฆ่าแม่ เรื่องลูกกตัญญู</a:t>
              </a:r>
              <a:endParaRPr lang="en-US" sz="4000" b="1" dirty="0">
                <a:latin typeface="TH Sarabun New" panose="020B0500040200020003" pitchFamily="34" charset="-34"/>
                <a:cs typeface="TH Sarabun New" panose="020B0500040200020003" pitchFamily="34" charset="-34"/>
              </a:endParaRPr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4C81914F-F329-894A-BBFA-C1779D7A153C}"/>
              </a:ext>
            </a:extLst>
          </p:cNvPr>
          <p:cNvGrpSpPr/>
          <p:nvPr/>
        </p:nvGrpSpPr>
        <p:grpSpPr>
          <a:xfrm>
            <a:off x="0" y="439748"/>
            <a:ext cx="6189782" cy="1209822"/>
            <a:chOff x="-149197" y="1887228"/>
            <a:chExt cx="6189782" cy="1209822"/>
          </a:xfrm>
        </p:grpSpPr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A58B5DDA-447F-C54E-8FD5-507F6C551EC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29539" t="38154" r="20385" b="44205"/>
            <a:stretch/>
          </p:blipFill>
          <p:spPr>
            <a:xfrm>
              <a:off x="-149197" y="1887228"/>
              <a:ext cx="3699803" cy="1209822"/>
            </a:xfrm>
            <a:prstGeom prst="rect">
              <a:avLst/>
            </a:prstGeom>
          </p:spPr>
        </p:pic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4DA84E02-E868-4545-AAEF-C5BE048ECBC6}"/>
                </a:ext>
              </a:extLst>
            </p:cNvPr>
            <p:cNvSpPr txBox="1"/>
            <p:nvPr/>
          </p:nvSpPr>
          <p:spPr>
            <a:xfrm>
              <a:off x="89241" y="2173949"/>
              <a:ext cx="5951344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th-TH" sz="4400" b="1" dirty="0">
                  <a:latin typeface="TH Sarabun New" panose="020B0500040200020003" pitchFamily="34" charset="-34"/>
                  <a:cs typeface="TH Sarabun New" panose="020B0500040200020003" pitchFamily="34" charset="-34"/>
                </a:rPr>
                <a:t>นิทานคติสอนใจ </a:t>
              </a:r>
              <a:endParaRPr lang="en-US" sz="4400" b="1" dirty="0">
                <a:latin typeface="TH Sarabun New" panose="020B0500040200020003" pitchFamily="34" charset="-34"/>
                <a:cs typeface="TH Sarabun New" panose="020B0500040200020003" pitchFamily="34" charset="-34"/>
              </a:endParaRPr>
            </a:p>
          </p:txBody>
        </p:sp>
      </p:grpSp>
      <p:pic>
        <p:nvPicPr>
          <p:cNvPr id="4" name="Picture 3">
            <a:extLst>
              <a:ext uri="{FF2B5EF4-FFF2-40B4-BE49-F238E27FC236}">
                <a16:creationId xmlns:a16="http://schemas.microsoft.com/office/drawing/2014/main" id="{D2D0370B-B66A-1842-8A9D-7A1017EE36E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3118" y="1909909"/>
            <a:ext cx="2847820" cy="40353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73249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id="{2A2839F6-0636-CC4D-BB98-775CCEAC8277}"/>
              </a:ext>
            </a:extLst>
          </p:cNvPr>
          <p:cNvGrpSpPr/>
          <p:nvPr/>
        </p:nvGrpSpPr>
        <p:grpSpPr>
          <a:xfrm>
            <a:off x="692727" y="498764"/>
            <a:ext cx="10806546" cy="5860472"/>
            <a:chOff x="692727" y="498764"/>
            <a:chExt cx="10806546" cy="5860472"/>
          </a:xfrm>
        </p:grpSpPr>
        <p:sp>
          <p:nvSpPr>
            <p:cNvPr id="2" name="Rectangle 1">
              <a:extLst>
                <a:ext uri="{FF2B5EF4-FFF2-40B4-BE49-F238E27FC236}">
                  <a16:creationId xmlns:a16="http://schemas.microsoft.com/office/drawing/2014/main" id="{5B7C41C7-3A6C-0C45-8710-28A13A1D2D9C}"/>
                </a:ext>
              </a:extLst>
            </p:cNvPr>
            <p:cNvSpPr/>
            <p:nvPr/>
          </p:nvSpPr>
          <p:spPr>
            <a:xfrm>
              <a:off x="692727" y="498764"/>
              <a:ext cx="10806546" cy="5860472"/>
            </a:xfrm>
            <a:prstGeom prst="rect">
              <a:avLst/>
            </a:prstGeom>
            <a:solidFill>
              <a:srgbClr val="FFFFFF">
                <a:alpha val="94902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3A8A1EBD-E7C1-9348-BEB4-BDEBFACBFD15}"/>
                </a:ext>
              </a:extLst>
            </p:cNvPr>
            <p:cNvSpPr txBox="1"/>
            <p:nvPr/>
          </p:nvSpPr>
          <p:spPr>
            <a:xfrm>
              <a:off x="1016098" y="1877275"/>
              <a:ext cx="6836418" cy="39703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thaiDist"/>
              <a:r>
                <a:rPr lang="th-TH" sz="3600" b="1" dirty="0">
                  <a:latin typeface="TH Sarabun New" panose="020B0500040200020003" pitchFamily="34" charset="-34"/>
                  <a:cs typeface="TH Sarabun New" panose="020B0500040200020003" pitchFamily="34" charset="-34"/>
                </a:rPr>
                <a:t>	มีเนื้อหาเล่าถึงที่มาของรูปลักษณะของคน สัตว์ และพืช ในด้านรูปร่างสีสัน ความประพฤติที่ต่างกัน เช่น สาเหตุที่อีกามีขนสีดำแต่นกยูงมีขนสีสันสวยงาม สาเหตุที่งูเหลือมไม่มีพิษ สาเหตุที่เต่ามีลวดลายบนกระดอง สาเหตุที่ควายไม่มีฟันบน นอกจากนี้ยังเล่าถึงความเป็นศัตรูกันของสัตว์บางชนิด เช่น ตุ๊กแกกับงูเขียว แมวกับหนู แมวกับเสือ งูกับพังพอน</a:t>
              </a:r>
              <a:endParaRPr lang="en-US" sz="3600" b="1" dirty="0">
                <a:latin typeface="TH Sarabun New" panose="020B0500040200020003" pitchFamily="34" charset="-34"/>
                <a:cs typeface="TH Sarabun New" panose="020B0500040200020003" pitchFamily="34" charset="-34"/>
              </a:endParaRPr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4C81914F-F329-894A-BBFA-C1779D7A153C}"/>
              </a:ext>
            </a:extLst>
          </p:cNvPr>
          <p:cNvGrpSpPr/>
          <p:nvPr/>
        </p:nvGrpSpPr>
        <p:grpSpPr>
          <a:xfrm>
            <a:off x="0" y="439748"/>
            <a:ext cx="6189782" cy="1209822"/>
            <a:chOff x="-149197" y="1887228"/>
            <a:chExt cx="6189782" cy="1209822"/>
          </a:xfrm>
        </p:grpSpPr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A58B5DDA-447F-C54E-8FD5-507F6C551EC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29539" t="38154" r="20385" b="44205"/>
            <a:stretch/>
          </p:blipFill>
          <p:spPr>
            <a:xfrm>
              <a:off x="-149197" y="1887228"/>
              <a:ext cx="4206240" cy="1209822"/>
            </a:xfrm>
            <a:prstGeom prst="rect">
              <a:avLst/>
            </a:prstGeom>
          </p:spPr>
        </p:pic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4DA84E02-E868-4545-AAEF-C5BE048ECBC6}"/>
                </a:ext>
              </a:extLst>
            </p:cNvPr>
            <p:cNvSpPr txBox="1"/>
            <p:nvPr/>
          </p:nvSpPr>
          <p:spPr>
            <a:xfrm>
              <a:off x="89241" y="2173949"/>
              <a:ext cx="5951344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th-TH" sz="4400" b="1" dirty="0">
                  <a:latin typeface="TH Sarabun New" panose="020B0500040200020003" pitchFamily="34" charset="-34"/>
                  <a:cs typeface="TH Sarabun New" panose="020B0500040200020003" pitchFamily="34" charset="-34"/>
                </a:rPr>
                <a:t>นิทานอธิบายสาเหตุ </a:t>
              </a:r>
              <a:endParaRPr lang="en-US" sz="4400" b="1" dirty="0">
                <a:latin typeface="TH Sarabun New" panose="020B0500040200020003" pitchFamily="34" charset="-34"/>
                <a:cs typeface="TH Sarabun New" panose="020B0500040200020003" pitchFamily="34" charset="-34"/>
              </a:endParaRPr>
            </a:p>
          </p:txBody>
        </p:sp>
      </p:grpSp>
      <p:pic>
        <p:nvPicPr>
          <p:cNvPr id="5" name="Picture 4">
            <a:extLst>
              <a:ext uri="{FF2B5EF4-FFF2-40B4-BE49-F238E27FC236}">
                <a16:creationId xmlns:a16="http://schemas.microsoft.com/office/drawing/2014/main" id="{F03592BF-917C-DA42-BDCD-28FD7A5CD62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75887" y="2281284"/>
            <a:ext cx="2844800" cy="3162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46192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1720</TotalTime>
  <Words>758</Words>
  <Application>Microsoft Office PowerPoint</Application>
  <PresentationFormat>แบบจอกว้าง</PresentationFormat>
  <Paragraphs>29</Paragraphs>
  <Slides>13</Slides>
  <Notes>0</Notes>
  <HiddenSlides>0</HiddenSlides>
  <MMClips>0</MMClips>
  <ScaleCrop>false</ScaleCrop>
  <HeadingPairs>
    <vt:vector size="6" baseType="variant">
      <vt:variant>
        <vt:lpstr>ฟอนต์ที่ถูกใช้</vt:lpstr>
      </vt:variant>
      <vt:variant>
        <vt:i4>4</vt:i4>
      </vt:variant>
      <vt:variant>
        <vt:lpstr>ธีม</vt:lpstr>
      </vt:variant>
      <vt:variant>
        <vt:i4>1</vt:i4>
      </vt:variant>
      <vt:variant>
        <vt:lpstr>ชื่อเรื่องสไลด์</vt:lpstr>
      </vt:variant>
      <vt:variant>
        <vt:i4>13</vt:i4>
      </vt:variant>
    </vt:vector>
  </HeadingPairs>
  <TitlesOfParts>
    <vt:vector size="18" baseType="lpstr">
      <vt:lpstr>Arial</vt:lpstr>
      <vt:lpstr>Calibri</vt:lpstr>
      <vt:lpstr>Calibri Light</vt:lpstr>
      <vt:lpstr>TH Sarabun New</vt:lpstr>
      <vt:lpstr>Office Theme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นางสาวจุฑามาศ คูฮุด</dc:creator>
  <cp:lastModifiedBy>praweaprawea@outlook.com</cp:lastModifiedBy>
  <cp:revision>32</cp:revision>
  <dcterms:created xsi:type="dcterms:W3CDTF">2021-05-07T17:06:32Z</dcterms:created>
  <dcterms:modified xsi:type="dcterms:W3CDTF">2022-07-19T07:04:44Z</dcterms:modified>
</cp:coreProperties>
</file>